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handoutMasterIdLst>
    <p:handoutMasterId r:id="rId29"/>
  </p:handoutMasterIdLst>
  <p:sldIdLst>
    <p:sldId id="256" r:id="rId5"/>
    <p:sldId id="333" r:id="rId6"/>
    <p:sldId id="322" r:id="rId7"/>
    <p:sldId id="327" r:id="rId8"/>
    <p:sldId id="328" r:id="rId9"/>
    <p:sldId id="329" r:id="rId10"/>
    <p:sldId id="325" r:id="rId11"/>
    <p:sldId id="326" r:id="rId12"/>
    <p:sldId id="307" r:id="rId13"/>
    <p:sldId id="308" r:id="rId14"/>
    <p:sldId id="309" r:id="rId15"/>
    <p:sldId id="310" r:id="rId16"/>
    <p:sldId id="311" r:id="rId17"/>
    <p:sldId id="331" r:id="rId18"/>
    <p:sldId id="313" r:id="rId19"/>
    <p:sldId id="323" r:id="rId20"/>
    <p:sldId id="324" r:id="rId21"/>
    <p:sldId id="316" r:id="rId22"/>
    <p:sldId id="319" r:id="rId23"/>
    <p:sldId id="332" r:id="rId24"/>
    <p:sldId id="317" r:id="rId25"/>
    <p:sldId id="302" r:id="rId26"/>
    <p:sldId id="294" r:id="rId27"/>
  </p:sldIdLst>
  <p:sldSz cx="12192000" cy="6859588"/>
  <p:notesSz cx="6735763" cy="98663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997" userDrawn="1">
          <p15:clr>
            <a:srgbClr val="A4A3A4"/>
          </p15:clr>
        </p15:guide>
        <p15:guide id="2" pos="529" userDrawn="1">
          <p15:clr>
            <a:srgbClr val="A4A3A4"/>
          </p15:clr>
        </p15:guide>
        <p15:guide id="3" pos="6357" userDrawn="1">
          <p15:clr>
            <a:srgbClr val="A4A3A4"/>
          </p15:clr>
        </p15:guide>
        <p15:guide id="4" orient="horz" pos="1071"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757"/>
    <a:srgbClr val="DC0048"/>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72197" autoAdjust="0"/>
  </p:normalViewPr>
  <p:slideViewPr>
    <p:cSldViewPr snapToGrid="0" snapToObjects="1" showGuides="1">
      <p:cViewPr>
        <p:scale>
          <a:sx n="80" d="100"/>
          <a:sy n="80" d="100"/>
        </p:scale>
        <p:origin x="-1776" y="-156"/>
      </p:cViewPr>
      <p:guideLst>
        <p:guide orient="horz" pos="4015"/>
        <p:guide orient="horz" pos="1291"/>
        <p:guide pos="531"/>
        <p:guide pos="56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p:scale>
          <a:sx n="120" d="100"/>
          <a:sy n="120" d="100"/>
        </p:scale>
        <p:origin x="-3174" y="648"/>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xmlns="" id="{F105AB63-202A-7A43-8596-6172AA86FE33}"/>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xmlns="" id="{0542A5D6-4D6D-E845-8099-47C20F21BE30}"/>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F52A49C9-D9BA-DE4B-9AB3-DA5051CE237F}" type="datetimeFigureOut">
              <a:rPr lang="da-DK" smtClean="0"/>
              <a:t>06-05-2019</a:t>
            </a:fld>
            <a:endParaRPr lang="da-DK"/>
          </a:p>
        </p:txBody>
      </p:sp>
      <p:sp>
        <p:nvSpPr>
          <p:cNvPr id="4" name="Pladsholder til sidefod 3">
            <a:extLst>
              <a:ext uri="{FF2B5EF4-FFF2-40B4-BE49-F238E27FC236}">
                <a16:creationId xmlns:a16="http://schemas.microsoft.com/office/drawing/2014/main" xmlns="" id="{25F53446-E1B6-A14B-9F15-79C692A34CE4}"/>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xmlns="" id="{9B650466-6C21-6141-95F4-28631971C484}"/>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D16B2248-ECF0-CC47-9EB7-89EE827DC0F5}" type="slidenum">
              <a:rPr lang="da-DK" smtClean="0"/>
              <a:t>‹nr.›</a:t>
            </a:fld>
            <a:endParaRPr lang="da-DK"/>
          </a:p>
        </p:txBody>
      </p:sp>
    </p:spTree>
    <p:extLst>
      <p:ext uri="{BB962C8B-B14F-4D97-AF65-F5344CB8AC3E}">
        <p14:creationId xmlns:p14="http://schemas.microsoft.com/office/powerpoint/2010/main" val="9595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34C38D1F-7053-4E6D-82F1-27A76B6F0908}" type="datetimeFigureOut">
              <a:rPr lang="da-DK" smtClean="0"/>
              <a:t>06-05-2019</a:t>
            </a:fld>
            <a:endParaRPr lang="da-DK"/>
          </a:p>
        </p:txBody>
      </p:sp>
      <p:sp>
        <p:nvSpPr>
          <p:cNvPr id="4" name="Pladsholder til diasbillede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20417545-6E05-4122-A621-2E1B72D7A044}" type="slidenum">
              <a:rPr lang="da-DK" smtClean="0"/>
              <a:t>‹nr.›</a:t>
            </a:fld>
            <a:endParaRPr lang="da-DK"/>
          </a:p>
        </p:txBody>
      </p:sp>
    </p:spTree>
    <p:extLst>
      <p:ext uri="{BB962C8B-B14F-4D97-AF65-F5344CB8AC3E}">
        <p14:creationId xmlns:p14="http://schemas.microsoft.com/office/powerpoint/2010/main" val="3131488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1</a:t>
            </a:fld>
            <a:endParaRPr lang="da-DK"/>
          </a:p>
        </p:txBody>
      </p:sp>
    </p:spTree>
    <p:extLst>
      <p:ext uri="{BB962C8B-B14F-4D97-AF65-F5344CB8AC3E}">
        <p14:creationId xmlns:p14="http://schemas.microsoft.com/office/powerpoint/2010/main" val="2138814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11</a:t>
            </a:fld>
            <a:endParaRPr lang="da-DK"/>
          </a:p>
        </p:txBody>
      </p:sp>
    </p:spTree>
    <p:extLst>
      <p:ext uri="{BB962C8B-B14F-4D97-AF65-F5344CB8AC3E}">
        <p14:creationId xmlns:p14="http://schemas.microsoft.com/office/powerpoint/2010/main" val="191857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Befinder du dig udenfor sygehuset fx på parkeringspladsen, så skal du ringe 112</a:t>
            </a:r>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12</a:t>
            </a:fld>
            <a:endParaRPr lang="da-DK"/>
          </a:p>
        </p:txBody>
      </p:sp>
    </p:spTree>
    <p:extLst>
      <p:ext uri="{BB962C8B-B14F-4D97-AF65-F5344CB8AC3E}">
        <p14:creationId xmlns:p14="http://schemas.microsoft.com/office/powerpoint/2010/main" val="2372156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13</a:t>
            </a:fld>
            <a:endParaRPr lang="da-DK"/>
          </a:p>
        </p:txBody>
      </p:sp>
    </p:spTree>
    <p:extLst>
      <p:ext uri="{BB962C8B-B14F-4D97-AF65-F5344CB8AC3E}">
        <p14:creationId xmlns:p14="http://schemas.microsoft.com/office/powerpoint/2010/main" val="13824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r>
              <a:rPr lang="da-DK" dirty="0"/>
              <a:t>Efter hvert tryk skal brystkassen have mulighed for udvide sig </a:t>
            </a:r>
            <a:r>
              <a:rPr lang="da-DK" dirty="0" smtClean="0"/>
              <a:t>igen, da hjertet skal fyldes med blod. </a:t>
            </a:r>
          </a:p>
          <a:p>
            <a:endParaRPr lang="da-DK" dirty="0"/>
          </a:p>
          <a:p>
            <a:r>
              <a:rPr lang="da-DK" dirty="0" smtClean="0"/>
              <a:t>Det </a:t>
            </a:r>
            <a:r>
              <a:rPr lang="da-DK" dirty="0"/>
              <a:t>er hårdt at give hjertemassage og træthed hos den der giver hjertemassage kan bevirke, at der ikke trykkes dybt nok og der er risiko for at komme til at hvile med vægten på brystkassen, så den ikke kan udvide sig igen. </a:t>
            </a:r>
            <a:endParaRPr lang="da-DK" dirty="0" smtClean="0"/>
          </a:p>
          <a:p>
            <a:endParaRPr lang="da-DK" dirty="0"/>
          </a:p>
          <a:p>
            <a:r>
              <a:rPr lang="da-DK" dirty="0" smtClean="0"/>
              <a:t>Det </a:t>
            </a:r>
            <a:r>
              <a:rPr lang="da-DK" dirty="0"/>
              <a:t>er vigtigt, at du siger til, hvis du føler træthed og gerne vil udskiftes – det vigtigste er, at der gives god hjertemassage hele tiden. </a:t>
            </a:r>
          </a:p>
          <a:p>
            <a:endParaRPr lang="da-DK" dirty="0"/>
          </a:p>
          <a:p>
            <a:r>
              <a:rPr lang="da-DK" dirty="0"/>
              <a:t>Specielt hos ældre mennesker sker det ofte, at man brækker enten </a:t>
            </a:r>
            <a:r>
              <a:rPr lang="da-DK" dirty="0" smtClean="0"/>
              <a:t>brystbenet </a:t>
            </a:r>
            <a:r>
              <a:rPr lang="da-DK" dirty="0"/>
              <a:t>eller nogle af ribbenene ved hjertemassagen. Det føles som et knæk og en fornemmelse af at brystkassen giver sig. Hvis hjertemassagen gives korrekt sker der ikke noget ved det og du skal bare </a:t>
            </a:r>
            <a:r>
              <a:rPr lang="da-DK" dirty="0" smtClean="0"/>
              <a:t>fortsætte.</a:t>
            </a:r>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14</a:t>
            </a:fld>
            <a:endParaRPr lang="da-DK"/>
          </a:p>
        </p:txBody>
      </p:sp>
    </p:spTree>
    <p:extLst>
      <p:ext uri="{BB962C8B-B14F-4D97-AF65-F5344CB8AC3E}">
        <p14:creationId xmlns:p14="http://schemas.microsoft.com/office/powerpoint/2010/main" val="906128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Brug de værnemidler du har til rådighed ved opkast, blod og sekret fx ærme, tørklæde eller en sok</a:t>
            </a:r>
            <a:r>
              <a:rPr lang="da-DK" dirty="0" smtClean="0"/>
              <a:t>.</a:t>
            </a:r>
          </a:p>
          <a:p>
            <a:endParaRPr lang="da-DK" dirty="0"/>
          </a:p>
          <a:p>
            <a:r>
              <a:rPr lang="da-DK" dirty="0" smtClean="0"/>
              <a:t>Brug max. 10 sek. på indblæsninger før du genoptager hjertemassagen.</a:t>
            </a:r>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15</a:t>
            </a:fld>
            <a:endParaRPr lang="da-DK"/>
          </a:p>
        </p:txBody>
      </p:sp>
    </p:spTree>
    <p:extLst>
      <p:ext uri="{BB962C8B-B14F-4D97-AF65-F5344CB8AC3E}">
        <p14:creationId xmlns:p14="http://schemas.microsoft.com/office/powerpoint/2010/main" val="134029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r>
              <a:rPr lang="da-DK" dirty="0" smtClean="0"/>
              <a:t>Vær varsom med at stikke fingrene ind i munden pga. risiko for bid.</a:t>
            </a:r>
            <a:br>
              <a:rPr lang="da-DK" dirty="0" smtClean="0"/>
            </a:br>
            <a:endParaRPr lang="da-DK" dirty="0" smtClean="0"/>
          </a:p>
          <a:p>
            <a:r>
              <a:rPr lang="da-DK" dirty="0" smtClean="0"/>
              <a:t>Fjern kun åbenlyse fremmedlegemer i munden – stik ikke fingrene helt ned i halsen, da der er risiko for at udløse opkast. </a:t>
            </a:r>
            <a:br>
              <a:rPr lang="da-DK" dirty="0" smtClean="0"/>
            </a:br>
            <a:endParaRPr lang="da-DK" dirty="0" smtClean="0"/>
          </a:p>
          <a:p>
            <a:r>
              <a:rPr lang="da-DK" dirty="0" smtClean="0"/>
              <a:t>Prioriter hjertemassage, hvis du ikke kan gennemføre indblæsninger.</a:t>
            </a:r>
          </a:p>
        </p:txBody>
      </p:sp>
      <p:sp>
        <p:nvSpPr>
          <p:cNvPr id="4" name="Pladsholder til diasnummer 3"/>
          <p:cNvSpPr>
            <a:spLocks noGrp="1"/>
          </p:cNvSpPr>
          <p:nvPr>
            <p:ph type="sldNum" sz="quarter" idx="10"/>
          </p:nvPr>
        </p:nvSpPr>
        <p:spPr/>
        <p:txBody>
          <a:bodyPr/>
          <a:lstStyle/>
          <a:p>
            <a:fld id="{20417545-6E05-4122-A621-2E1B72D7A044}" type="slidenum">
              <a:rPr lang="da-DK" smtClean="0"/>
              <a:t>16</a:t>
            </a:fld>
            <a:endParaRPr lang="da-DK"/>
          </a:p>
        </p:txBody>
      </p:sp>
    </p:spTree>
    <p:extLst>
      <p:ext uri="{BB962C8B-B14F-4D97-AF65-F5344CB8AC3E}">
        <p14:creationId xmlns:p14="http://schemas.microsoft.com/office/powerpoint/2010/main" val="189532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sz="1200" dirty="0"/>
          </a:p>
        </p:txBody>
      </p:sp>
      <p:sp>
        <p:nvSpPr>
          <p:cNvPr id="4" name="Pladsholder til diasnummer 3"/>
          <p:cNvSpPr>
            <a:spLocks noGrp="1"/>
          </p:cNvSpPr>
          <p:nvPr>
            <p:ph type="sldNum" sz="quarter" idx="10"/>
          </p:nvPr>
        </p:nvSpPr>
        <p:spPr/>
        <p:txBody>
          <a:bodyPr/>
          <a:lstStyle/>
          <a:p>
            <a:fld id="{20417545-6E05-4122-A621-2E1B72D7A044}" type="slidenum">
              <a:rPr lang="da-DK" smtClean="0"/>
              <a:t>17</a:t>
            </a:fld>
            <a:endParaRPr lang="da-DK"/>
          </a:p>
        </p:txBody>
      </p:sp>
    </p:spTree>
    <p:extLst>
      <p:ext uri="{BB962C8B-B14F-4D97-AF65-F5344CB8AC3E}">
        <p14:creationId xmlns:p14="http://schemas.microsoft.com/office/powerpoint/2010/main" val="1767477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dsholder til diasbillede 1"/>
          <p:cNvSpPr>
            <a:spLocks noGrp="1" noRot="1" noChangeAspect="1" noTextEdit="1"/>
          </p:cNvSpPr>
          <p:nvPr>
            <p:ph type="sldImg"/>
          </p:nvPr>
        </p:nvSpPr>
        <p:spPr bwMode="auto">
          <a:xfrm>
            <a:off x="79375" y="739775"/>
            <a:ext cx="657701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dsholder til diasbillede 1"/>
          <p:cNvSpPr>
            <a:spLocks noGrp="1" noRot="1" noChangeAspect="1" noTextEdit="1"/>
          </p:cNvSpPr>
          <p:nvPr>
            <p:ph type="sldImg"/>
          </p:nvPr>
        </p:nvSpPr>
        <p:spPr bwMode="auto">
          <a:xfrm>
            <a:off x="79375" y="739775"/>
            <a:ext cx="657701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a-DK" altLang="da-DK" sz="110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20</a:t>
            </a:fld>
            <a:endParaRPr lang="da-DK"/>
          </a:p>
        </p:txBody>
      </p:sp>
    </p:spTree>
    <p:extLst>
      <p:ext uri="{BB962C8B-B14F-4D97-AF65-F5344CB8AC3E}">
        <p14:creationId xmlns:p14="http://schemas.microsoft.com/office/powerpoint/2010/main" val="259290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3</a:t>
            </a:fld>
            <a:endParaRPr lang="da-DK"/>
          </a:p>
        </p:txBody>
      </p:sp>
    </p:spTree>
    <p:extLst>
      <p:ext uri="{BB962C8B-B14F-4D97-AF65-F5344CB8AC3E}">
        <p14:creationId xmlns:p14="http://schemas.microsoft.com/office/powerpoint/2010/main" val="1067959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21</a:t>
            </a:fld>
            <a:endParaRPr lang="da-DK"/>
          </a:p>
        </p:txBody>
      </p:sp>
    </p:spTree>
    <p:extLst>
      <p:ext uri="{BB962C8B-B14F-4D97-AF65-F5344CB8AC3E}">
        <p14:creationId xmlns:p14="http://schemas.microsoft.com/office/powerpoint/2010/main" val="55148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22</a:t>
            </a:fld>
            <a:endParaRPr lang="da-DK"/>
          </a:p>
        </p:txBody>
      </p:sp>
    </p:spTree>
    <p:extLst>
      <p:ext uri="{BB962C8B-B14F-4D97-AF65-F5344CB8AC3E}">
        <p14:creationId xmlns:p14="http://schemas.microsoft.com/office/powerpoint/2010/main" val="182205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Ifølge straffeloven har alle pligt til at træde til med HLR. </a:t>
            </a:r>
          </a:p>
          <a:p>
            <a:r>
              <a:rPr lang="da-DK" dirty="0"/>
              <a:t>Sundhedsprofessionelle har særlig handlepligt og behandlingsmæssigt ansvar. </a:t>
            </a:r>
            <a:endParaRPr lang="da-DK" dirty="0" smtClean="0"/>
          </a:p>
          <a:p>
            <a:endParaRPr lang="da-DK" dirty="0"/>
          </a:p>
          <a:p>
            <a:r>
              <a:rPr lang="da-DK" dirty="0"/>
              <a:t>Kun en læge kan </a:t>
            </a:r>
            <a:r>
              <a:rPr lang="da-DK" dirty="0" smtClean="0"/>
              <a:t>beslutte, at der ikke skal iværksættes HLR eller at HLR skal indstilles. </a:t>
            </a:r>
          </a:p>
          <a:p>
            <a:endParaRPr lang="da-DK" dirty="0" smtClean="0"/>
          </a:p>
          <a:p>
            <a:r>
              <a:rPr lang="da-DK" dirty="0" smtClean="0"/>
              <a:t>Kun en læge kan erklære </a:t>
            </a:r>
            <a:r>
              <a:rPr lang="da-DK" dirty="0"/>
              <a:t>en patient død.  </a:t>
            </a:r>
            <a:endParaRPr lang="da-DK" dirty="0" smtClean="0"/>
          </a:p>
          <a:p>
            <a:endParaRPr lang="da-DK" dirty="0" smtClean="0"/>
          </a:p>
          <a:p>
            <a:r>
              <a:rPr lang="da-DK" dirty="0" smtClean="0"/>
              <a:t>Tiden </a:t>
            </a:r>
            <a:r>
              <a:rPr lang="da-DK" dirty="0"/>
              <a:t>er en helt afgørende faktor for succesfuld </a:t>
            </a:r>
            <a:r>
              <a:rPr lang="da-DK" dirty="0" smtClean="0"/>
              <a:t>genoplivning</a:t>
            </a:r>
            <a:r>
              <a:rPr lang="da-DK" dirty="0"/>
              <a:t>, så det er vigtigt ikke at miste livsvigtige minutter ved f.eks. f</a:t>
            </a:r>
            <a:r>
              <a:rPr lang="da-DK" dirty="0" smtClean="0"/>
              <a:t>ørst at </a:t>
            </a:r>
            <a:r>
              <a:rPr lang="da-DK" dirty="0"/>
              <a:t>undersøge, om personen har sagt nej til genoplivning. </a:t>
            </a:r>
            <a:r>
              <a:rPr lang="da-DK" dirty="0" smtClean="0"/>
              <a:t> </a:t>
            </a:r>
          </a:p>
          <a:p>
            <a:endParaRPr lang="da-DK" dirty="0" smtClean="0"/>
          </a:p>
          <a:p>
            <a:endParaRPr lang="da-DK" dirty="0"/>
          </a:p>
          <a:p>
            <a:endParaRPr lang="da-DK" dirty="0" smtClean="0"/>
          </a:p>
          <a:p>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23</a:t>
            </a:fld>
            <a:endParaRPr lang="da-DK"/>
          </a:p>
        </p:txBody>
      </p:sp>
    </p:spTree>
    <p:extLst>
      <p:ext uri="{BB962C8B-B14F-4D97-AF65-F5344CB8AC3E}">
        <p14:creationId xmlns:p14="http://schemas.microsoft.com/office/powerpoint/2010/main" val="284519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4</a:t>
            </a:fld>
            <a:endParaRPr lang="da-DK"/>
          </a:p>
        </p:txBody>
      </p:sp>
    </p:spTree>
    <p:extLst>
      <p:ext uri="{BB962C8B-B14F-4D97-AF65-F5344CB8AC3E}">
        <p14:creationId xmlns:p14="http://schemas.microsoft.com/office/powerpoint/2010/main" val="3698569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5</a:t>
            </a:fld>
            <a:endParaRPr lang="da-DK"/>
          </a:p>
        </p:txBody>
      </p:sp>
    </p:spTree>
    <p:extLst>
      <p:ext uri="{BB962C8B-B14F-4D97-AF65-F5344CB8AC3E}">
        <p14:creationId xmlns:p14="http://schemas.microsoft.com/office/powerpoint/2010/main" val="369856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6</a:t>
            </a:fld>
            <a:endParaRPr lang="da-DK"/>
          </a:p>
        </p:txBody>
      </p:sp>
    </p:spTree>
    <p:extLst>
      <p:ext uri="{BB962C8B-B14F-4D97-AF65-F5344CB8AC3E}">
        <p14:creationId xmlns:p14="http://schemas.microsoft.com/office/powerpoint/2010/main" val="2903745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20417545-6E05-4122-A621-2E1B72D7A044}" type="slidenum">
              <a:rPr lang="da-DK" smtClean="0"/>
              <a:t>7</a:t>
            </a:fld>
            <a:endParaRPr lang="da-DK"/>
          </a:p>
        </p:txBody>
      </p:sp>
    </p:spTree>
    <p:extLst>
      <p:ext uri="{BB962C8B-B14F-4D97-AF65-F5344CB8AC3E}">
        <p14:creationId xmlns:p14="http://schemas.microsoft.com/office/powerpoint/2010/main" val="1932305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8</a:t>
            </a:fld>
            <a:endParaRPr lang="da-DK"/>
          </a:p>
        </p:txBody>
      </p:sp>
    </p:spTree>
    <p:extLst>
      <p:ext uri="{BB962C8B-B14F-4D97-AF65-F5344CB8AC3E}">
        <p14:creationId xmlns:p14="http://schemas.microsoft.com/office/powerpoint/2010/main" val="3911264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63588"/>
            <a:ext cx="6577013" cy="3700462"/>
          </a:xfrm>
        </p:spPr>
      </p:sp>
      <p:sp>
        <p:nvSpPr>
          <p:cNvPr id="3" name="Pladsholder til noter 2"/>
          <p:cNvSpPr>
            <a:spLocks noGrp="1"/>
          </p:cNvSpPr>
          <p:nvPr>
            <p:ph type="body" idx="1"/>
          </p:nvPr>
        </p:nvSpPr>
        <p:spPr/>
        <p:txBody>
          <a:bodyPr/>
          <a:lstStyle/>
          <a:p>
            <a:endParaRPr lang="da-DK" dirty="0"/>
          </a:p>
          <a:p>
            <a:endParaRPr lang="da-DK" dirty="0"/>
          </a:p>
          <a:p>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9</a:t>
            </a:fld>
            <a:endParaRPr lang="da-DK"/>
          </a:p>
        </p:txBody>
      </p:sp>
    </p:spTree>
    <p:extLst>
      <p:ext uri="{BB962C8B-B14F-4D97-AF65-F5344CB8AC3E}">
        <p14:creationId xmlns:p14="http://schemas.microsoft.com/office/powerpoint/2010/main" val="2536058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pPr>
              <a:buNone/>
            </a:pPr>
            <a:r>
              <a:rPr lang="da-DK" altLang="da-DK" dirty="0">
                <a:cs typeface="Arial" charset="0"/>
              </a:rPr>
              <a:t>Mange gisper dybt/”snorker</a:t>
            </a:r>
            <a:r>
              <a:rPr lang="da-DK" altLang="da-DK" dirty="0" smtClean="0">
                <a:cs typeface="Arial" charset="0"/>
              </a:rPr>
              <a:t>” </a:t>
            </a:r>
            <a:r>
              <a:rPr lang="da-DK" altLang="da-DK" dirty="0">
                <a:cs typeface="Arial" charset="0"/>
              </a:rPr>
              <a:t>i flere minutter efter de har fået hjertestop. </a:t>
            </a:r>
            <a:r>
              <a:rPr lang="da-DK" altLang="da-DK" dirty="0" smtClean="0">
                <a:cs typeface="Arial" charset="0"/>
              </a:rPr>
              <a:t>Det </a:t>
            </a:r>
            <a:r>
              <a:rPr lang="da-DK" altLang="da-DK" dirty="0">
                <a:cs typeface="Arial" charset="0"/>
              </a:rPr>
              <a:t>skyldes </a:t>
            </a:r>
            <a:r>
              <a:rPr lang="da-DK" altLang="da-DK" dirty="0" smtClean="0">
                <a:cs typeface="Arial" charset="0"/>
              </a:rPr>
              <a:t>automatiske reflekser i hjernen. Patienten får ikke ilt ved at lave disse gisp.  </a:t>
            </a:r>
            <a:endParaRPr lang="da-DK" altLang="da-DK" dirty="0">
              <a:cs typeface="Arial" charset="0"/>
            </a:endParaRPr>
          </a:p>
          <a:p>
            <a:pPr>
              <a:buNone/>
            </a:pPr>
            <a:endParaRPr lang="da-DK" altLang="da-DK" dirty="0">
              <a:cs typeface="Arial" charset="0"/>
            </a:endParaRPr>
          </a:p>
          <a:p>
            <a:pPr>
              <a:buNone/>
            </a:pPr>
            <a:r>
              <a:rPr lang="da-DK" altLang="da-DK" dirty="0">
                <a:cs typeface="Arial" charset="0"/>
              </a:rPr>
              <a:t>Brug max 10 sek. på at skabe frie luftveje og undersøge vejtrækningen.</a:t>
            </a:r>
          </a:p>
          <a:p>
            <a:pPr>
              <a:buNone/>
            </a:pPr>
            <a:endParaRPr lang="da-DK" altLang="da-DK" dirty="0">
              <a:cs typeface="Arial" charset="0"/>
            </a:endParaRPr>
          </a:p>
          <a:p>
            <a:pPr>
              <a:buNone/>
            </a:pPr>
            <a:r>
              <a:rPr lang="da-DK" altLang="da-DK" dirty="0">
                <a:cs typeface="Arial" charset="0"/>
              </a:rPr>
              <a:t>Brug ikke tid på at mærke efter </a:t>
            </a:r>
            <a:r>
              <a:rPr lang="da-DK" altLang="da-DK" dirty="0" smtClean="0">
                <a:cs typeface="Arial" charset="0"/>
              </a:rPr>
              <a:t>puls, </a:t>
            </a:r>
            <a:r>
              <a:rPr lang="da-DK" altLang="da-DK" dirty="0">
                <a:cs typeface="Arial" charset="0"/>
              </a:rPr>
              <a:t>da det er en for usikker metode til at konstatere hjertestop og fordi det tager for lang tid.</a:t>
            </a:r>
          </a:p>
          <a:p>
            <a:pPr>
              <a:lnSpc>
                <a:spcPct val="150000"/>
              </a:lnSpc>
              <a:buNone/>
            </a:pPr>
            <a:endParaRPr lang="da-DK" altLang="da-DK" dirty="0">
              <a:cs typeface="Arial" charset="0"/>
            </a:endParaRPr>
          </a:p>
          <a:p>
            <a:endParaRPr lang="da-DK" dirty="0"/>
          </a:p>
        </p:txBody>
      </p:sp>
      <p:sp>
        <p:nvSpPr>
          <p:cNvPr id="4" name="Pladsholder til diasnummer 3"/>
          <p:cNvSpPr>
            <a:spLocks noGrp="1"/>
          </p:cNvSpPr>
          <p:nvPr>
            <p:ph type="sldNum" sz="quarter" idx="10"/>
          </p:nvPr>
        </p:nvSpPr>
        <p:spPr/>
        <p:txBody>
          <a:bodyPr/>
          <a:lstStyle/>
          <a:p>
            <a:fld id="{20417545-6E05-4122-A621-2E1B72D7A044}" type="slidenum">
              <a:rPr lang="da-DK" smtClean="0"/>
              <a:t>10</a:t>
            </a:fld>
            <a:endParaRPr lang="da-DK"/>
          </a:p>
        </p:txBody>
      </p:sp>
    </p:spTree>
    <p:extLst>
      <p:ext uri="{BB962C8B-B14F-4D97-AF65-F5344CB8AC3E}">
        <p14:creationId xmlns:p14="http://schemas.microsoft.com/office/powerpoint/2010/main" val="735871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9" name="Titel 8"/>
          <p:cNvSpPr>
            <a:spLocks noGrp="1"/>
          </p:cNvSpPr>
          <p:nvPr>
            <p:ph type="title" hasCustomPrompt="1"/>
          </p:nvPr>
        </p:nvSpPr>
        <p:spPr>
          <a:xfrm>
            <a:off x="1950214" y="2039662"/>
            <a:ext cx="7081429" cy="866166"/>
          </a:xfrm>
          <a:prstGeom prst="rect">
            <a:avLst/>
          </a:prstGeom>
        </p:spPr>
        <p:txBody>
          <a:bodyPr/>
          <a:lstStyle>
            <a:lvl1pPr>
              <a:defRPr sz="4800" b="0" baseline="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a:t>Titel på din præsentation</a:t>
            </a:r>
          </a:p>
        </p:txBody>
      </p:sp>
      <p:pic>
        <p:nvPicPr>
          <p:cNvPr id="7" name="Billede 6">
            <a:extLst>
              <a:ext uri="{FF2B5EF4-FFF2-40B4-BE49-F238E27FC236}">
                <a16:creationId xmlns:a16="http://schemas.microsoft.com/office/drawing/2014/main" xmlns="" id="{2E6CAE36-A933-F642-9057-9C18CF68F656}"/>
              </a:ext>
            </a:extLst>
          </p:cNvPr>
          <p:cNvPicPr>
            <a:picLocks noChangeAspect="1"/>
          </p:cNvPicPr>
          <p:nvPr userDrawn="1"/>
        </p:nvPicPr>
        <p:blipFill>
          <a:blip r:embed="rId2"/>
          <a:stretch>
            <a:fillRect/>
          </a:stretch>
        </p:blipFill>
        <p:spPr>
          <a:xfrm>
            <a:off x="565611" y="5641454"/>
            <a:ext cx="1366718" cy="705253"/>
          </a:xfrm>
          <a:prstGeom prst="rect">
            <a:avLst/>
          </a:prstGeom>
        </p:spPr>
      </p:pic>
      <p:sp>
        <p:nvSpPr>
          <p:cNvPr id="11" name="Pladsholder til tekst 10">
            <a:extLst>
              <a:ext uri="{FF2B5EF4-FFF2-40B4-BE49-F238E27FC236}">
                <a16:creationId xmlns:a16="http://schemas.microsoft.com/office/drawing/2014/main" xmlns="" id="{13A826BA-0095-0144-A4B7-0FD322752295}"/>
              </a:ext>
            </a:extLst>
          </p:cNvPr>
          <p:cNvSpPr>
            <a:spLocks noGrp="1"/>
          </p:cNvSpPr>
          <p:nvPr>
            <p:ph type="body" sz="quarter" idx="10" hasCustomPrompt="1"/>
          </p:nvPr>
        </p:nvSpPr>
        <p:spPr>
          <a:xfrm>
            <a:off x="1934122" y="2978671"/>
            <a:ext cx="6106067" cy="523564"/>
          </a:xfrm>
          <a:prstGeom prst="rect">
            <a:avLst/>
          </a:prstGeom>
        </p:spPr>
        <p:txBody>
          <a:bodyPr/>
          <a:lstStyle>
            <a:lvl1pPr marL="0" indent="0">
              <a:buNone/>
              <a:defRPr b="0" i="0">
                <a:solidFill>
                  <a:schemeClr val="tx1">
                    <a:lumMod val="65000"/>
                    <a:lumOff val="35000"/>
                  </a:schemeClr>
                </a:solidFill>
                <a:latin typeface="Arial Narrow" panose="020B0604020202020204" pitchFamily="34" charset="0"/>
                <a:cs typeface="Arial Narrow" panose="020B0604020202020204" pitchFamily="34" charset="0"/>
              </a:defRPr>
            </a:lvl1pPr>
          </a:lstStyle>
          <a:p>
            <a:r>
              <a:rPr lang="da-DK" dirty="0"/>
              <a:t>Evt. under-overskrift her</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3997" userDrawn="1">
          <p15:clr>
            <a:srgbClr val="FBAE40"/>
          </p15:clr>
        </p15:guide>
        <p15:guide id="2" pos="302" userDrawn="1">
          <p15:clr>
            <a:srgbClr val="FBAE40"/>
          </p15:clr>
        </p15:guide>
        <p15:guide id="3" orient="horz" pos="34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 tekst/foto i 1 spalte">
    <p:spTree>
      <p:nvGrpSpPr>
        <p:cNvPr id="1" name=""/>
        <p:cNvGrpSpPr/>
        <p:nvPr/>
      </p:nvGrpSpPr>
      <p:grpSpPr>
        <a:xfrm>
          <a:off x="0" y="0"/>
          <a:ext cx="0" cy="0"/>
          <a:chOff x="0" y="0"/>
          <a:chExt cx="0" cy="0"/>
        </a:xfrm>
      </p:grpSpPr>
      <p:sp>
        <p:nvSpPr>
          <p:cNvPr id="3" name="Pladsholder til indhold 7">
            <a:extLst>
              <a:ext uri="{FF2B5EF4-FFF2-40B4-BE49-F238E27FC236}">
                <a16:creationId xmlns:a16="http://schemas.microsoft.com/office/drawing/2014/main" xmlns="" id="{55A5B1BD-ECAA-D74A-9E23-A1476CAF65C9}"/>
              </a:ext>
            </a:extLst>
          </p:cNvPr>
          <p:cNvSpPr>
            <a:spLocks noGrp="1"/>
          </p:cNvSpPr>
          <p:nvPr>
            <p:ph sz="quarter" idx="10"/>
          </p:nvPr>
        </p:nvSpPr>
        <p:spPr>
          <a:xfrm>
            <a:off x="845951" y="2048349"/>
            <a:ext cx="8199437" cy="4298358"/>
          </a:xfrm>
          <a:prstGeom prst="rect">
            <a:avLst/>
          </a:prstGeom>
        </p:spPr>
        <p:txBody>
          <a:bodyPr/>
          <a:lstStyle>
            <a:lvl1pPr>
              <a:buClr>
                <a:srgbClr val="DC0048"/>
              </a:buClr>
              <a:defRPr b="1" i="0">
                <a:solidFill>
                  <a:schemeClr val="tx1">
                    <a:lumMod val="65000"/>
                    <a:lumOff val="35000"/>
                  </a:schemeClr>
                </a:solidFill>
                <a:latin typeface="Arial Narrow" panose="020B0604020202020204" pitchFamily="34" charset="0"/>
                <a:cs typeface="Arial Narrow" panose="020B0604020202020204" pitchFamily="34" charset="0"/>
              </a:defRPr>
            </a:lvl1pPr>
            <a:lvl2pPr>
              <a:buClr>
                <a:srgbClr val="575757"/>
              </a:buClr>
              <a:defRPr b="0" i="0">
                <a:solidFill>
                  <a:schemeClr val="tx1">
                    <a:lumMod val="65000"/>
                    <a:lumOff val="35000"/>
                  </a:schemeClr>
                </a:solidFill>
                <a:latin typeface="Arial Narrow" panose="020B0604020202020204" pitchFamily="34" charset="0"/>
                <a:cs typeface="Arial Narrow" panose="020B0604020202020204" pitchFamily="34" charset="0"/>
              </a:defRPr>
            </a:lvl2pPr>
            <a:lvl3pPr>
              <a:buClr>
                <a:srgbClr val="DC0048"/>
              </a:buClr>
              <a:defRPr b="0" i="0">
                <a:solidFill>
                  <a:schemeClr val="tx1">
                    <a:lumMod val="65000"/>
                    <a:lumOff val="35000"/>
                  </a:schemeClr>
                </a:solidFill>
                <a:latin typeface="Arial Narrow" panose="020B0604020202020204" pitchFamily="34" charset="0"/>
                <a:cs typeface="Arial Narrow" panose="020B0604020202020204" pitchFamily="34" charset="0"/>
              </a:defRPr>
            </a:lvl3pPr>
            <a:lvl4pPr>
              <a:buClr>
                <a:srgbClr val="575757"/>
              </a:buClr>
              <a:defRPr b="0" i="0">
                <a:solidFill>
                  <a:schemeClr val="tx1">
                    <a:lumMod val="65000"/>
                    <a:lumOff val="35000"/>
                  </a:schemeClr>
                </a:solidFill>
                <a:latin typeface="Arial Narrow" panose="020B0604020202020204" pitchFamily="34" charset="0"/>
                <a:cs typeface="Arial Narrow" panose="020B0604020202020204" pitchFamily="34" charset="0"/>
              </a:defRPr>
            </a:lvl4pPr>
            <a:lvl5pPr>
              <a:buClr>
                <a:srgbClr val="DC0048"/>
              </a:buClr>
              <a:defRPr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Titel 9">
            <a:extLst>
              <a:ext uri="{FF2B5EF4-FFF2-40B4-BE49-F238E27FC236}">
                <a16:creationId xmlns:a16="http://schemas.microsoft.com/office/drawing/2014/main" xmlns="" id="{94E49ADE-D44F-614B-821D-BF1A47F01391}"/>
              </a:ext>
            </a:extLst>
          </p:cNvPr>
          <p:cNvSpPr>
            <a:spLocks noGrp="1"/>
          </p:cNvSpPr>
          <p:nvPr>
            <p:ph type="title" hasCustomPrompt="1"/>
          </p:nvPr>
        </p:nvSpPr>
        <p:spPr>
          <a:xfrm>
            <a:off x="842966" y="648677"/>
            <a:ext cx="8199437" cy="665173"/>
          </a:xfrm>
          <a:prstGeom prst="rect">
            <a:avLst/>
          </a:prstGeom>
        </p:spPr>
        <p:txBody>
          <a:bodyPr/>
          <a:lstStyle>
            <a:lvl1pPr>
              <a:defRPr sz="4000"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smtClean="0"/>
              <a:t>Overskrift </a:t>
            </a:r>
            <a:r>
              <a:rPr lang="da-DK" dirty="0"/>
              <a:t>her…</a:t>
            </a:r>
          </a:p>
        </p:txBody>
      </p:sp>
    </p:spTree>
    <p:extLst>
      <p:ext uri="{BB962C8B-B14F-4D97-AF65-F5344CB8AC3E}">
        <p14:creationId xmlns:p14="http://schemas.microsoft.com/office/powerpoint/2010/main" val="269262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skrift + tekst/foto i 2 spalter">
    <p:spTree>
      <p:nvGrpSpPr>
        <p:cNvPr id="1" name=""/>
        <p:cNvGrpSpPr/>
        <p:nvPr/>
      </p:nvGrpSpPr>
      <p:grpSpPr>
        <a:xfrm>
          <a:off x="0" y="0"/>
          <a:ext cx="0" cy="0"/>
          <a:chOff x="0" y="0"/>
          <a:chExt cx="0" cy="0"/>
        </a:xfrm>
      </p:grpSpPr>
      <p:sp>
        <p:nvSpPr>
          <p:cNvPr id="5" name="Pladsholder til indhold 7">
            <a:extLst>
              <a:ext uri="{FF2B5EF4-FFF2-40B4-BE49-F238E27FC236}">
                <a16:creationId xmlns:a16="http://schemas.microsoft.com/office/drawing/2014/main" xmlns="" id="{D0B79AC0-FB8E-0446-B662-FC729B4BA624}"/>
              </a:ext>
            </a:extLst>
          </p:cNvPr>
          <p:cNvSpPr>
            <a:spLocks noGrp="1"/>
          </p:cNvSpPr>
          <p:nvPr>
            <p:ph sz="quarter" idx="10"/>
          </p:nvPr>
        </p:nvSpPr>
        <p:spPr>
          <a:xfrm>
            <a:off x="845224" y="2048350"/>
            <a:ext cx="3735298" cy="4289392"/>
          </a:xfrm>
          <a:prstGeom prst="rect">
            <a:avLst/>
          </a:prstGeom>
        </p:spPr>
        <p:txBody>
          <a:bodyPr/>
          <a:lstStyle>
            <a:lvl1pPr>
              <a:buClr>
                <a:srgbClr val="DC0048"/>
              </a:buClr>
              <a:defRPr sz="2400" b="1" i="0">
                <a:solidFill>
                  <a:schemeClr val="tx1">
                    <a:lumMod val="65000"/>
                    <a:lumOff val="35000"/>
                  </a:schemeClr>
                </a:solidFill>
                <a:latin typeface="Arial Narrow" panose="020B0604020202020204" pitchFamily="34" charset="0"/>
                <a:cs typeface="Arial Narrow" panose="020B0604020202020204" pitchFamily="34" charset="0"/>
              </a:defRPr>
            </a:lvl1pPr>
            <a:lvl2pPr>
              <a:buClr>
                <a:srgbClr val="575757"/>
              </a:buClr>
              <a:defRPr sz="2000" b="0" i="0">
                <a:solidFill>
                  <a:schemeClr val="tx1">
                    <a:lumMod val="65000"/>
                    <a:lumOff val="35000"/>
                  </a:schemeClr>
                </a:solidFill>
                <a:latin typeface="Arial Narrow" panose="020B0604020202020204" pitchFamily="34" charset="0"/>
                <a:cs typeface="Arial Narrow" panose="020B0604020202020204" pitchFamily="34" charset="0"/>
              </a:defRPr>
            </a:lvl2pPr>
            <a:lvl3pPr>
              <a:buClr>
                <a:srgbClr val="DC0048"/>
              </a:buClr>
              <a:defRPr sz="1800" b="0" i="0">
                <a:solidFill>
                  <a:schemeClr val="tx1">
                    <a:lumMod val="65000"/>
                    <a:lumOff val="35000"/>
                  </a:schemeClr>
                </a:solidFill>
                <a:latin typeface="Arial Narrow" panose="020B0604020202020204" pitchFamily="34" charset="0"/>
                <a:cs typeface="Arial Narrow" panose="020B0604020202020204" pitchFamily="34" charset="0"/>
              </a:defRPr>
            </a:lvl3pPr>
            <a:lvl4pPr>
              <a:buClr>
                <a:srgbClr val="575757"/>
              </a:buClr>
              <a:defRPr sz="1600" b="0" i="0">
                <a:solidFill>
                  <a:schemeClr val="tx1">
                    <a:lumMod val="65000"/>
                    <a:lumOff val="35000"/>
                  </a:schemeClr>
                </a:solidFill>
                <a:latin typeface="Arial Narrow" panose="020B0604020202020204" pitchFamily="34" charset="0"/>
                <a:cs typeface="Arial Narrow" panose="020B0604020202020204" pitchFamily="34" charset="0"/>
              </a:defRPr>
            </a:lvl4pPr>
            <a:lvl5pPr>
              <a:buClr>
                <a:srgbClr val="DC0048"/>
              </a:buClr>
              <a:defRPr sz="1400"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indhold 7">
            <a:extLst>
              <a:ext uri="{FF2B5EF4-FFF2-40B4-BE49-F238E27FC236}">
                <a16:creationId xmlns:a16="http://schemas.microsoft.com/office/drawing/2014/main" xmlns="" id="{CB1839F6-1E4C-BB4A-8C14-A5A766226398}"/>
              </a:ext>
            </a:extLst>
          </p:cNvPr>
          <p:cNvSpPr>
            <a:spLocks noGrp="1"/>
          </p:cNvSpPr>
          <p:nvPr>
            <p:ph sz="quarter" idx="11"/>
          </p:nvPr>
        </p:nvSpPr>
        <p:spPr>
          <a:xfrm>
            <a:off x="5325039" y="2048350"/>
            <a:ext cx="3720349" cy="4289392"/>
          </a:xfrm>
          <a:prstGeom prst="rect">
            <a:avLst/>
          </a:prstGeom>
        </p:spPr>
        <p:txBody>
          <a:bodyPr/>
          <a:lstStyle>
            <a:lvl1pPr>
              <a:buClr>
                <a:srgbClr val="DC0048"/>
              </a:buClr>
              <a:defRPr sz="2400" b="1" i="0">
                <a:solidFill>
                  <a:schemeClr val="tx1">
                    <a:lumMod val="65000"/>
                    <a:lumOff val="35000"/>
                  </a:schemeClr>
                </a:solidFill>
                <a:latin typeface="Arial Narrow" panose="020B0604020202020204" pitchFamily="34" charset="0"/>
                <a:cs typeface="Arial Narrow" panose="020B0604020202020204" pitchFamily="34" charset="0"/>
              </a:defRPr>
            </a:lvl1pPr>
            <a:lvl2pPr>
              <a:buClr>
                <a:srgbClr val="575757"/>
              </a:buClr>
              <a:defRPr sz="2000" b="0" i="0">
                <a:solidFill>
                  <a:schemeClr val="tx1">
                    <a:lumMod val="65000"/>
                    <a:lumOff val="35000"/>
                  </a:schemeClr>
                </a:solidFill>
                <a:latin typeface="Arial Narrow" panose="020B0604020202020204" pitchFamily="34" charset="0"/>
                <a:cs typeface="Arial Narrow" panose="020B0604020202020204" pitchFamily="34" charset="0"/>
              </a:defRPr>
            </a:lvl2pPr>
            <a:lvl3pPr>
              <a:buClr>
                <a:srgbClr val="DC0048"/>
              </a:buClr>
              <a:defRPr sz="1800" b="0" i="0">
                <a:solidFill>
                  <a:schemeClr val="tx1">
                    <a:lumMod val="65000"/>
                    <a:lumOff val="35000"/>
                  </a:schemeClr>
                </a:solidFill>
                <a:latin typeface="Arial Narrow" panose="020B0604020202020204" pitchFamily="34" charset="0"/>
                <a:cs typeface="Arial Narrow" panose="020B0604020202020204" pitchFamily="34" charset="0"/>
              </a:defRPr>
            </a:lvl3pPr>
            <a:lvl4pPr>
              <a:buClr>
                <a:srgbClr val="575757"/>
              </a:buClr>
              <a:defRPr sz="1600" b="0" i="0">
                <a:solidFill>
                  <a:schemeClr val="tx1">
                    <a:lumMod val="65000"/>
                    <a:lumOff val="35000"/>
                  </a:schemeClr>
                </a:solidFill>
                <a:latin typeface="Arial Narrow" panose="020B0604020202020204" pitchFamily="34" charset="0"/>
                <a:cs typeface="Arial Narrow" panose="020B0604020202020204" pitchFamily="34" charset="0"/>
              </a:defRPr>
            </a:lvl4pPr>
            <a:lvl5pPr>
              <a:buClr>
                <a:srgbClr val="DC0048"/>
              </a:buClr>
              <a:defRPr sz="1400"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7" name="Titel 9">
            <a:extLst>
              <a:ext uri="{FF2B5EF4-FFF2-40B4-BE49-F238E27FC236}">
                <a16:creationId xmlns:a16="http://schemas.microsoft.com/office/drawing/2014/main" xmlns="" id="{94E49ADE-D44F-614B-821D-BF1A47F01391}"/>
              </a:ext>
            </a:extLst>
          </p:cNvPr>
          <p:cNvSpPr>
            <a:spLocks noGrp="1"/>
          </p:cNvSpPr>
          <p:nvPr>
            <p:ph type="title" hasCustomPrompt="1"/>
          </p:nvPr>
        </p:nvSpPr>
        <p:spPr>
          <a:xfrm>
            <a:off x="842966" y="648677"/>
            <a:ext cx="8199437" cy="665173"/>
          </a:xfrm>
          <a:prstGeom prst="rect">
            <a:avLst/>
          </a:prstGeom>
        </p:spPr>
        <p:txBody>
          <a:bodyPr/>
          <a:lstStyle>
            <a:lvl1pPr>
              <a:defRPr sz="4000"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smtClean="0"/>
              <a:t>Overskrift </a:t>
            </a:r>
            <a:r>
              <a:rPr lang="da-DK" dirty="0"/>
              <a:t>her…</a:t>
            </a:r>
          </a:p>
        </p:txBody>
      </p:sp>
    </p:spTree>
    <p:extLst>
      <p:ext uri="{BB962C8B-B14F-4D97-AF65-F5344CB8AC3E}">
        <p14:creationId xmlns:p14="http://schemas.microsoft.com/office/powerpoint/2010/main" val="29165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skrift + tekst/foto i 2 spalter med afsnit">
    <p:spTree>
      <p:nvGrpSpPr>
        <p:cNvPr id="1" name=""/>
        <p:cNvGrpSpPr/>
        <p:nvPr/>
      </p:nvGrpSpPr>
      <p:grpSpPr>
        <a:xfrm>
          <a:off x="0" y="0"/>
          <a:ext cx="0" cy="0"/>
          <a:chOff x="0" y="0"/>
          <a:chExt cx="0" cy="0"/>
        </a:xfrm>
      </p:grpSpPr>
      <p:sp>
        <p:nvSpPr>
          <p:cNvPr id="4" name="Pladsholder til tekst 3"/>
          <p:cNvSpPr>
            <a:spLocks noGrp="1"/>
          </p:cNvSpPr>
          <p:nvPr>
            <p:ph type="body" sz="quarter" idx="12"/>
          </p:nvPr>
        </p:nvSpPr>
        <p:spPr>
          <a:xfrm>
            <a:off x="836346" y="2041595"/>
            <a:ext cx="3710048" cy="391452"/>
          </a:xfrm>
          <a:prstGeom prst="rect">
            <a:avLst/>
          </a:prstGeom>
        </p:spPr>
        <p:txBody>
          <a:bodyPr/>
          <a:lstStyle>
            <a:lvl1pPr marL="0" indent="0">
              <a:buNone/>
              <a:defRPr sz="2400" b="1">
                <a:solidFill>
                  <a:schemeClr val="tx1">
                    <a:lumMod val="65000"/>
                    <a:lumOff val="35000"/>
                  </a:schemeClr>
                </a:solidFill>
              </a:defRPr>
            </a:lvl1pPr>
          </a:lstStyle>
          <a:p>
            <a:pPr lvl="0"/>
            <a:r>
              <a:rPr lang="da-DK" dirty="0" smtClean="0"/>
              <a:t>Klik for at redigere i master</a:t>
            </a:r>
            <a:endParaRPr lang="da-DK" dirty="0"/>
          </a:p>
        </p:txBody>
      </p:sp>
      <p:sp>
        <p:nvSpPr>
          <p:cNvPr id="14" name="Pladsholder til indhold 7">
            <a:extLst>
              <a:ext uri="{FF2B5EF4-FFF2-40B4-BE49-F238E27FC236}">
                <a16:creationId xmlns:a16="http://schemas.microsoft.com/office/drawing/2014/main" xmlns="" id="{D0B79AC0-FB8E-0446-B662-FC729B4BA624}"/>
              </a:ext>
            </a:extLst>
          </p:cNvPr>
          <p:cNvSpPr>
            <a:spLocks noGrp="1"/>
          </p:cNvSpPr>
          <p:nvPr>
            <p:ph sz="quarter" idx="10"/>
          </p:nvPr>
        </p:nvSpPr>
        <p:spPr>
          <a:xfrm>
            <a:off x="836346" y="2528631"/>
            <a:ext cx="3710048" cy="3809198"/>
          </a:xfrm>
          <a:prstGeom prst="rect">
            <a:avLst/>
          </a:prstGeom>
        </p:spPr>
        <p:txBody>
          <a:bodyPr/>
          <a:lstStyle>
            <a:lvl1pPr>
              <a:buClr>
                <a:srgbClr val="DC0048"/>
              </a:buClr>
              <a:defRPr sz="2400" b="0" i="0">
                <a:solidFill>
                  <a:schemeClr val="tx1">
                    <a:lumMod val="65000"/>
                    <a:lumOff val="35000"/>
                  </a:schemeClr>
                </a:solidFill>
                <a:latin typeface="Arial Narrow" panose="020B0604020202020204" pitchFamily="34" charset="0"/>
                <a:cs typeface="Arial Narrow" panose="020B0604020202020204" pitchFamily="34" charset="0"/>
              </a:defRPr>
            </a:lvl1pPr>
            <a:lvl2pPr>
              <a:buClr>
                <a:srgbClr val="575757"/>
              </a:buClr>
              <a:defRPr sz="2000" b="0" i="0">
                <a:solidFill>
                  <a:schemeClr val="tx1">
                    <a:lumMod val="65000"/>
                    <a:lumOff val="35000"/>
                  </a:schemeClr>
                </a:solidFill>
                <a:latin typeface="Arial Narrow" panose="020B0604020202020204" pitchFamily="34" charset="0"/>
                <a:cs typeface="Arial Narrow" panose="020B0604020202020204" pitchFamily="34" charset="0"/>
              </a:defRPr>
            </a:lvl2pPr>
            <a:lvl3pPr>
              <a:buClr>
                <a:srgbClr val="DC0048"/>
              </a:buClr>
              <a:defRPr sz="1800" b="0" i="0">
                <a:solidFill>
                  <a:schemeClr val="tx1">
                    <a:lumMod val="65000"/>
                    <a:lumOff val="35000"/>
                  </a:schemeClr>
                </a:solidFill>
                <a:latin typeface="Arial Narrow" panose="020B0604020202020204" pitchFamily="34" charset="0"/>
                <a:cs typeface="Arial Narrow" panose="020B0604020202020204" pitchFamily="34" charset="0"/>
              </a:defRPr>
            </a:lvl3pPr>
            <a:lvl4pPr>
              <a:buClr>
                <a:srgbClr val="575757"/>
              </a:buClr>
              <a:defRPr sz="1600" b="0" i="0">
                <a:solidFill>
                  <a:schemeClr val="tx1">
                    <a:lumMod val="65000"/>
                    <a:lumOff val="35000"/>
                  </a:schemeClr>
                </a:solidFill>
                <a:latin typeface="Arial Narrow" panose="020B0604020202020204" pitchFamily="34" charset="0"/>
                <a:cs typeface="Arial Narrow" panose="020B0604020202020204" pitchFamily="34" charset="0"/>
              </a:defRPr>
            </a:lvl4pPr>
            <a:lvl5pPr>
              <a:buClr>
                <a:srgbClr val="DC0048"/>
              </a:buClr>
              <a:defRPr sz="1400"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5" name="Pladsholder til indhold 7">
            <a:extLst>
              <a:ext uri="{FF2B5EF4-FFF2-40B4-BE49-F238E27FC236}">
                <a16:creationId xmlns:a16="http://schemas.microsoft.com/office/drawing/2014/main" xmlns="" id="{CB1839F6-1E4C-BB4A-8C14-A5A766226398}"/>
              </a:ext>
            </a:extLst>
          </p:cNvPr>
          <p:cNvSpPr>
            <a:spLocks noGrp="1"/>
          </p:cNvSpPr>
          <p:nvPr>
            <p:ph sz="quarter" idx="11"/>
          </p:nvPr>
        </p:nvSpPr>
        <p:spPr>
          <a:xfrm>
            <a:off x="5334003" y="2528633"/>
            <a:ext cx="3711385" cy="3809195"/>
          </a:xfrm>
          <a:prstGeom prst="rect">
            <a:avLst/>
          </a:prstGeom>
        </p:spPr>
        <p:txBody>
          <a:bodyPr/>
          <a:lstStyle>
            <a:lvl1pPr>
              <a:buClr>
                <a:srgbClr val="DC0048"/>
              </a:buClr>
              <a:defRPr sz="2400" b="0" i="0">
                <a:solidFill>
                  <a:schemeClr val="tx1">
                    <a:lumMod val="65000"/>
                    <a:lumOff val="35000"/>
                  </a:schemeClr>
                </a:solidFill>
                <a:latin typeface="Arial Narrow" panose="020B0604020202020204" pitchFamily="34" charset="0"/>
                <a:cs typeface="Arial Narrow" panose="020B0604020202020204" pitchFamily="34" charset="0"/>
              </a:defRPr>
            </a:lvl1pPr>
            <a:lvl2pPr>
              <a:buClr>
                <a:srgbClr val="575757"/>
              </a:buClr>
              <a:defRPr sz="2000" b="0" i="0">
                <a:solidFill>
                  <a:schemeClr val="tx1">
                    <a:lumMod val="65000"/>
                    <a:lumOff val="35000"/>
                  </a:schemeClr>
                </a:solidFill>
                <a:latin typeface="Arial Narrow" panose="020B0604020202020204" pitchFamily="34" charset="0"/>
                <a:cs typeface="Arial Narrow" panose="020B0604020202020204" pitchFamily="34" charset="0"/>
              </a:defRPr>
            </a:lvl2pPr>
            <a:lvl3pPr>
              <a:buClr>
                <a:srgbClr val="DC0048"/>
              </a:buClr>
              <a:defRPr sz="1800" b="0" i="0">
                <a:solidFill>
                  <a:schemeClr val="tx1">
                    <a:lumMod val="65000"/>
                    <a:lumOff val="35000"/>
                  </a:schemeClr>
                </a:solidFill>
                <a:latin typeface="Arial Narrow" panose="020B0604020202020204" pitchFamily="34" charset="0"/>
                <a:cs typeface="Arial Narrow" panose="020B0604020202020204" pitchFamily="34" charset="0"/>
              </a:defRPr>
            </a:lvl3pPr>
            <a:lvl4pPr>
              <a:buClr>
                <a:srgbClr val="575757"/>
              </a:buClr>
              <a:defRPr sz="1600" b="0" i="0">
                <a:solidFill>
                  <a:schemeClr val="tx1">
                    <a:lumMod val="65000"/>
                    <a:lumOff val="35000"/>
                  </a:schemeClr>
                </a:solidFill>
                <a:latin typeface="Arial Narrow" panose="020B0604020202020204" pitchFamily="34" charset="0"/>
                <a:cs typeface="Arial Narrow" panose="020B0604020202020204" pitchFamily="34" charset="0"/>
              </a:defRPr>
            </a:lvl4pPr>
            <a:lvl5pPr>
              <a:buClr>
                <a:srgbClr val="DC0048"/>
              </a:buClr>
              <a:defRPr sz="1400" b="0" i="0">
                <a:solidFill>
                  <a:schemeClr val="tx1">
                    <a:lumMod val="65000"/>
                    <a:lumOff val="35000"/>
                  </a:schemeClr>
                </a:solidFill>
                <a:latin typeface="Arial Narrow" panose="020B0604020202020204" pitchFamily="34" charset="0"/>
                <a:cs typeface="Arial Narrow" panose="020B0604020202020204" pitchFamily="34" charset="0"/>
              </a:defRPr>
            </a:lvl5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16" name="Pladsholder til tekst 3"/>
          <p:cNvSpPr>
            <a:spLocks noGrp="1"/>
          </p:cNvSpPr>
          <p:nvPr>
            <p:ph type="body" sz="quarter" idx="13"/>
          </p:nvPr>
        </p:nvSpPr>
        <p:spPr>
          <a:xfrm>
            <a:off x="5334004" y="2041590"/>
            <a:ext cx="3708596" cy="391457"/>
          </a:xfrm>
          <a:prstGeom prst="rect">
            <a:avLst/>
          </a:prstGeom>
        </p:spPr>
        <p:txBody>
          <a:bodyPr/>
          <a:lstStyle>
            <a:lvl1pPr marL="0" indent="0">
              <a:buNone/>
              <a:defRPr sz="2400" b="1">
                <a:solidFill>
                  <a:schemeClr val="tx1">
                    <a:lumMod val="65000"/>
                    <a:lumOff val="35000"/>
                  </a:schemeClr>
                </a:solidFill>
              </a:defRPr>
            </a:lvl1pPr>
          </a:lstStyle>
          <a:p>
            <a:pPr lvl="0"/>
            <a:r>
              <a:rPr lang="da-DK" dirty="0" smtClean="0"/>
              <a:t>Klik for at redigere i master</a:t>
            </a:r>
            <a:endParaRPr lang="da-DK" dirty="0"/>
          </a:p>
        </p:txBody>
      </p:sp>
      <p:sp>
        <p:nvSpPr>
          <p:cNvPr id="7" name="Titel 9">
            <a:extLst>
              <a:ext uri="{FF2B5EF4-FFF2-40B4-BE49-F238E27FC236}">
                <a16:creationId xmlns:a16="http://schemas.microsoft.com/office/drawing/2014/main" xmlns="" id="{94E49ADE-D44F-614B-821D-BF1A47F01391}"/>
              </a:ext>
            </a:extLst>
          </p:cNvPr>
          <p:cNvSpPr>
            <a:spLocks noGrp="1"/>
          </p:cNvSpPr>
          <p:nvPr>
            <p:ph type="title" hasCustomPrompt="1"/>
          </p:nvPr>
        </p:nvSpPr>
        <p:spPr>
          <a:xfrm>
            <a:off x="842966" y="648677"/>
            <a:ext cx="8199437" cy="665173"/>
          </a:xfrm>
          <a:prstGeom prst="rect">
            <a:avLst/>
          </a:prstGeom>
        </p:spPr>
        <p:txBody>
          <a:bodyPr/>
          <a:lstStyle>
            <a:lvl1pPr>
              <a:defRPr sz="4000"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smtClean="0"/>
              <a:t>Overskrift </a:t>
            </a:r>
            <a:r>
              <a:rPr lang="da-DK" dirty="0"/>
              <a:t>her…</a:t>
            </a:r>
          </a:p>
        </p:txBody>
      </p:sp>
    </p:spTree>
    <p:extLst>
      <p:ext uri="{BB962C8B-B14F-4D97-AF65-F5344CB8AC3E}">
        <p14:creationId xmlns:p14="http://schemas.microsoft.com/office/powerpoint/2010/main" val="40356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ort foto med undertekst">
    <p:spTree>
      <p:nvGrpSpPr>
        <p:cNvPr id="1" name=""/>
        <p:cNvGrpSpPr/>
        <p:nvPr/>
      </p:nvGrpSpPr>
      <p:grpSpPr>
        <a:xfrm>
          <a:off x="0" y="0"/>
          <a:ext cx="0" cy="0"/>
          <a:chOff x="0" y="0"/>
          <a:chExt cx="0" cy="0"/>
        </a:xfrm>
      </p:grpSpPr>
      <p:sp>
        <p:nvSpPr>
          <p:cNvPr id="6" name="Pladsholder til indhold 7">
            <a:extLst>
              <a:ext uri="{FF2B5EF4-FFF2-40B4-BE49-F238E27FC236}">
                <a16:creationId xmlns:a16="http://schemas.microsoft.com/office/drawing/2014/main" xmlns="" id="{A3087BF8-52EF-3E4E-A656-47B014E1D3E9}"/>
              </a:ext>
            </a:extLst>
          </p:cNvPr>
          <p:cNvSpPr>
            <a:spLocks noGrp="1"/>
          </p:cNvSpPr>
          <p:nvPr>
            <p:ph sz="quarter" idx="10"/>
          </p:nvPr>
        </p:nvSpPr>
        <p:spPr>
          <a:xfrm>
            <a:off x="842966" y="648676"/>
            <a:ext cx="8199437" cy="4714679"/>
          </a:xfrm>
          <a:prstGeom prst="rect">
            <a:avLst/>
          </a:prstGeom>
        </p:spPr>
        <p:txBody>
          <a:bodyPr/>
          <a:lstStyle>
            <a:lvl1pPr marL="0" indent="0">
              <a:buClr>
                <a:schemeClr val="tx1">
                  <a:lumMod val="50000"/>
                  <a:lumOff val="50000"/>
                </a:schemeClr>
              </a:buClr>
              <a:buNone/>
              <a:defRPr b="0" i="0">
                <a:solidFill>
                  <a:schemeClr val="tx1">
                    <a:lumMod val="65000"/>
                    <a:lumOff val="35000"/>
                  </a:schemeClr>
                </a:solidFill>
                <a:latin typeface="Arial Narrow" panose="020B0604020202020204" pitchFamily="34" charset="0"/>
                <a:cs typeface="Arial Narrow" panose="020B0604020202020204" pitchFamily="34" charset="0"/>
              </a:defRPr>
            </a:lvl1pPr>
            <a:lvl2pPr>
              <a:buClr>
                <a:schemeClr val="tx1">
                  <a:lumMod val="50000"/>
                  <a:lumOff val="50000"/>
                </a:schemeClr>
              </a:buClr>
              <a:defRPr b="0" i="0">
                <a:latin typeface="Arial Narrow" panose="020B0604020202020204" pitchFamily="34" charset="0"/>
                <a:cs typeface="Arial Narrow" panose="020B0604020202020204" pitchFamily="34" charset="0"/>
              </a:defRPr>
            </a:lvl2pPr>
            <a:lvl3pPr>
              <a:buClr>
                <a:schemeClr val="tx1">
                  <a:lumMod val="50000"/>
                  <a:lumOff val="50000"/>
                </a:schemeClr>
              </a:buClr>
              <a:defRPr b="0" i="0">
                <a:latin typeface="Arial Narrow" panose="020B0604020202020204" pitchFamily="34" charset="0"/>
                <a:cs typeface="Arial Narrow" panose="020B0604020202020204" pitchFamily="34" charset="0"/>
              </a:defRPr>
            </a:lvl3pPr>
            <a:lvl4pPr>
              <a:buClr>
                <a:schemeClr val="tx1">
                  <a:lumMod val="50000"/>
                  <a:lumOff val="50000"/>
                </a:schemeClr>
              </a:buClr>
              <a:defRPr b="0" i="0">
                <a:latin typeface="Arial Narrow" panose="020B0604020202020204" pitchFamily="34" charset="0"/>
                <a:cs typeface="Arial Narrow" panose="020B0604020202020204" pitchFamily="34" charset="0"/>
              </a:defRPr>
            </a:lvl4pPr>
            <a:lvl5pPr>
              <a:buClr>
                <a:schemeClr val="tx1">
                  <a:lumMod val="50000"/>
                  <a:lumOff val="50000"/>
                </a:schemeClr>
              </a:buClr>
              <a:defRPr b="0" i="0">
                <a:solidFill>
                  <a:schemeClr val="tx1"/>
                </a:solidFill>
                <a:latin typeface="Arial Narrow" panose="020B0604020202020204" pitchFamily="34" charset="0"/>
                <a:cs typeface="Arial Narrow" panose="020B0604020202020204" pitchFamily="34" charset="0"/>
              </a:defRPr>
            </a:lvl5pPr>
          </a:lstStyle>
          <a:p>
            <a:pPr lvl="0"/>
            <a:r>
              <a:rPr lang="da-DK" dirty="0" smtClean="0"/>
              <a:t>Klik for at redigere i master</a:t>
            </a:r>
          </a:p>
        </p:txBody>
      </p:sp>
      <p:sp>
        <p:nvSpPr>
          <p:cNvPr id="7" name="Titel 9">
            <a:extLst>
              <a:ext uri="{FF2B5EF4-FFF2-40B4-BE49-F238E27FC236}">
                <a16:creationId xmlns:a16="http://schemas.microsoft.com/office/drawing/2014/main" xmlns="" id="{86057D62-9801-E54E-9439-1D94274DFFE2}"/>
              </a:ext>
            </a:extLst>
          </p:cNvPr>
          <p:cNvSpPr>
            <a:spLocks noGrp="1"/>
          </p:cNvSpPr>
          <p:nvPr>
            <p:ph type="title" hasCustomPrompt="1"/>
          </p:nvPr>
        </p:nvSpPr>
        <p:spPr>
          <a:xfrm>
            <a:off x="842966" y="5486051"/>
            <a:ext cx="8199437" cy="445534"/>
          </a:xfrm>
          <a:prstGeom prst="rect">
            <a:avLst/>
          </a:prstGeom>
        </p:spPr>
        <p:txBody>
          <a:bodyPr/>
          <a:lstStyle>
            <a:lvl1pPr>
              <a:defRPr sz="2800"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a:t>Evt. billedtitel</a:t>
            </a:r>
          </a:p>
        </p:txBody>
      </p:sp>
      <p:sp>
        <p:nvSpPr>
          <p:cNvPr id="10" name="Pladsholder til tekst 9">
            <a:extLst>
              <a:ext uri="{FF2B5EF4-FFF2-40B4-BE49-F238E27FC236}">
                <a16:creationId xmlns:a16="http://schemas.microsoft.com/office/drawing/2014/main" xmlns="" id="{7A136B7D-760B-4740-A381-823851203385}"/>
              </a:ext>
            </a:extLst>
          </p:cNvPr>
          <p:cNvSpPr>
            <a:spLocks noGrp="1"/>
          </p:cNvSpPr>
          <p:nvPr>
            <p:ph type="body" sz="quarter" idx="11"/>
          </p:nvPr>
        </p:nvSpPr>
        <p:spPr>
          <a:xfrm>
            <a:off x="842989" y="6004137"/>
            <a:ext cx="8199086" cy="339804"/>
          </a:xfrm>
          <a:prstGeom prst="rect">
            <a:avLst/>
          </a:prstGeom>
        </p:spPr>
        <p:txBody>
          <a:bodyPr/>
          <a:lstStyle>
            <a:lvl1pPr marL="0" indent="0">
              <a:buNone/>
              <a:defRPr sz="1800" b="0" i="0">
                <a:solidFill>
                  <a:schemeClr val="tx1">
                    <a:lumMod val="65000"/>
                    <a:lumOff val="35000"/>
                  </a:schemeClr>
                </a:solidFill>
                <a:latin typeface="Arial Narrow" panose="020B0604020202020204" pitchFamily="34" charset="0"/>
                <a:cs typeface="Arial Narrow" panose="020B0604020202020204" pitchFamily="34" charset="0"/>
              </a:defRPr>
            </a:lvl1pPr>
          </a:lstStyle>
          <a:p>
            <a:pPr lvl="0"/>
            <a:r>
              <a:rPr lang="da-DK" dirty="0" smtClean="0"/>
              <a:t>Klik for at redigere i master</a:t>
            </a:r>
          </a:p>
        </p:txBody>
      </p:sp>
    </p:spTree>
    <p:extLst>
      <p:ext uri="{BB962C8B-B14F-4D97-AF65-F5344CB8AC3E}">
        <p14:creationId xmlns:p14="http://schemas.microsoft.com/office/powerpoint/2010/main" val="18426765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verskrift + tekst/foto i 1 spalte">
    <p:spTree>
      <p:nvGrpSpPr>
        <p:cNvPr id="1" name=""/>
        <p:cNvGrpSpPr/>
        <p:nvPr/>
      </p:nvGrpSpPr>
      <p:grpSpPr>
        <a:xfrm>
          <a:off x="0" y="0"/>
          <a:ext cx="0" cy="0"/>
          <a:chOff x="0" y="0"/>
          <a:chExt cx="0" cy="0"/>
        </a:xfrm>
      </p:grpSpPr>
      <p:sp>
        <p:nvSpPr>
          <p:cNvPr id="3" name="Titel 9">
            <a:extLst>
              <a:ext uri="{FF2B5EF4-FFF2-40B4-BE49-F238E27FC236}">
                <a16:creationId xmlns:a16="http://schemas.microsoft.com/office/drawing/2014/main" xmlns="" id="{94E49ADE-D44F-614B-821D-BF1A47F01391}"/>
              </a:ext>
            </a:extLst>
          </p:cNvPr>
          <p:cNvSpPr>
            <a:spLocks noGrp="1"/>
          </p:cNvSpPr>
          <p:nvPr>
            <p:ph type="title" hasCustomPrompt="1"/>
          </p:nvPr>
        </p:nvSpPr>
        <p:spPr>
          <a:xfrm>
            <a:off x="842966" y="648677"/>
            <a:ext cx="8199437" cy="665173"/>
          </a:xfrm>
          <a:prstGeom prst="rect">
            <a:avLst/>
          </a:prstGeom>
        </p:spPr>
        <p:txBody>
          <a:bodyPr/>
          <a:lstStyle>
            <a:lvl1pPr>
              <a:defRPr sz="4000" b="0">
                <a:solidFill>
                  <a:schemeClr val="tx1">
                    <a:lumMod val="65000"/>
                    <a:lumOff val="35000"/>
                  </a:schemeClr>
                </a:solidFill>
                <a:latin typeface="Arial" panose="020B0604020202020204" pitchFamily="34" charset="0"/>
                <a:cs typeface="Arial" panose="020B0604020202020204" pitchFamily="34" charset="0"/>
              </a:defRPr>
            </a:lvl1pPr>
          </a:lstStyle>
          <a:p>
            <a:r>
              <a:rPr lang="da-DK" dirty="0" smtClean="0"/>
              <a:t>Overskrift </a:t>
            </a:r>
            <a:r>
              <a:rPr lang="da-DK" dirty="0"/>
              <a:t>her…</a:t>
            </a:r>
          </a:p>
        </p:txBody>
      </p:sp>
    </p:spTree>
    <p:extLst>
      <p:ext uri="{BB962C8B-B14F-4D97-AF65-F5344CB8AC3E}">
        <p14:creationId xmlns:p14="http://schemas.microsoft.com/office/powerpoint/2010/main" val="414619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tort foto med underteks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0432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701"/>
            <a:ext cx="10972800" cy="1143265"/>
          </a:xfrm>
          <a:prstGeom prst="rect">
            <a:avLst/>
          </a:prstGeom>
        </p:spPr>
        <p:txBody>
          <a:bodyPr lIns="108859" tIns="54430" rIns="108859" bIns="54430"/>
          <a:lstStyle/>
          <a:p>
            <a:r>
              <a:rPr lang="da-DK" smtClean="0"/>
              <a:t>Klik for at redigere i master</a:t>
            </a:r>
            <a:endParaRPr lang="da-DK"/>
          </a:p>
        </p:txBody>
      </p:sp>
      <p:sp>
        <p:nvSpPr>
          <p:cNvPr id="3" name="Pladsholder til dato 2"/>
          <p:cNvSpPr>
            <a:spLocks noGrp="1"/>
          </p:cNvSpPr>
          <p:nvPr>
            <p:ph type="dt" sz="half" idx="10"/>
          </p:nvPr>
        </p:nvSpPr>
        <p:spPr>
          <a:xfrm>
            <a:off x="609600" y="6357822"/>
            <a:ext cx="2844800" cy="365210"/>
          </a:xfrm>
          <a:prstGeom prst="rect">
            <a:avLst/>
          </a:prstGeom>
        </p:spPr>
        <p:txBody>
          <a:bodyPr lIns="108859" tIns="54430" rIns="108859" bIns="54430"/>
          <a:lstStyle/>
          <a:p>
            <a:endParaRPr lang="da-DK"/>
          </a:p>
        </p:txBody>
      </p:sp>
      <p:sp>
        <p:nvSpPr>
          <p:cNvPr id="4" name="Pladsholder til sidefod 3"/>
          <p:cNvSpPr>
            <a:spLocks noGrp="1"/>
          </p:cNvSpPr>
          <p:nvPr>
            <p:ph type="ftr" sz="quarter" idx="11"/>
          </p:nvPr>
        </p:nvSpPr>
        <p:spPr>
          <a:xfrm>
            <a:off x="4165600" y="6357822"/>
            <a:ext cx="3860800" cy="365210"/>
          </a:xfrm>
          <a:prstGeom prst="rect">
            <a:avLst/>
          </a:prstGeom>
        </p:spPr>
        <p:txBody>
          <a:bodyPr lIns="108859" tIns="54430" rIns="108859" bIns="54430"/>
          <a:lstStyle/>
          <a:p>
            <a:r>
              <a:rPr lang="da-DK" smtClean="0"/>
              <a:t>Lærings- og forskningshuset - December 2018</a:t>
            </a:r>
            <a:endParaRPr lang="da-DK"/>
          </a:p>
        </p:txBody>
      </p:sp>
      <p:sp>
        <p:nvSpPr>
          <p:cNvPr id="5" name="Pladsholder til diasnummer 4"/>
          <p:cNvSpPr>
            <a:spLocks noGrp="1"/>
          </p:cNvSpPr>
          <p:nvPr>
            <p:ph type="sldNum" sz="quarter" idx="12"/>
          </p:nvPr>
        </p:nvSpPr>
        <p:spPr>
          <a:xfrm>
            <a:off x="8737600" y="6357822"/>
            <a:ext cx="2844800" cy="365210"/>
          </a:xfrm>
          <a:prstGeom prst="rect">
            <a:avLst/>
          </a:prstGeom>
        </p:spPr>
        <p:txBody>
          <a:bodyPr lIns="108859" tIns="54430" rIns="108859" bIns="54430"/>
          <a:lstStyle/>
          <a:p>
            <a:fld id="{EF88F87A-D067-4E60-A302-B7EFFCC05531}" type="slidenum">
              <a:rPr lang="da-DK" smtClean="0"/>
              <a:t>‹nr.›</a:t>
            </a:fld>
            <a:endParaRPr lang="da-DK"/>
          </a:p>
        </p:txBody>
      </p:sp>
    </p:spTree>
    <p:extLst>
      <p:ext uri="{BB962C8B-B14F-4D97-AF65-F5344CB8AC3E}">
        <p14:creationId xmlns:p14="http://schemas.microsoft.com/office/powerpoint/2010/main" val="119388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609600" y="6357822"/>
            <a:ext cx="2844800" cy="365210"/>
          </a:xfrm>
          <a:prstGeom prst="rect">
            <a:avLst/>
          </a:prstGeom>
        </p:spPr>
        <p:txBody>
          <a:bodyPr lIns="108859" tIns="54430" rIns="108859" bIns="54430"/>
          <a:lstStyle/>
          <a:p>
            <a:endParaRPr lang="da-DK"/>
          </a:p>
        </p:txBody>
      </p:sp>
      <p:sp>
        <p:nvSpPr>
          <p:cNvPr id="3" name="Pladsholder til sidefod 2"/>
          <p:cNvSpPr>
            <a:spLocks noGrp="1"/>
          </p:cNvSpPr>
          <p:nvPr>
            <p:ph type="ftr" sz="quarter" idx="11"/>
          </p:nvPr>
        </p:nvSpPr>
        <p:spPr>
          <a:xfrm>
            <a:off x="4165600" y="6357822"/>
            <a:ext cx="3860800" cy="365210"/>
          </a:xfrm>
          <a:prstGeom prst="rect">
            <a:avLst/>
          </a:prstGeom>
        </p:spPr>
        <p:txBody>
          <a:bodyPr lIns="108859" tIns="54430" rIns="108859" bIns="54430"/>
          <a:lstStyle/>
          <a:p>
            <a:r>
              <a:rPr lang="da-DK" smtClean="0"/>
              <a:t>Lærings- og forskningshuset - December 2018</a:t>
            </a:r>
            <a:endParaRPr lang="da-DK"/>
          </a:p>
        </p:txBody>
      </p:sp>
      <p:sp>
        <p:nvSpPr>
          <p:cNvPr id="4" name="Pladsholder til diasnummer 3"/>
          <p:cNvSpPr>
            <a:spLocks noGrp="1"/>
          </p:cNvSpPr>
          <p:nvPr>
            <p:ph type="sldNum" sz="quarter" idx="12"/>
          </p:nvPr>
        </p:nvSpPr>
        <p:spPr>
          <a:xfrm>
            <a:off x="8737600" y="6357822"/>
            <a:ext cx="2844800" cy="365210"/>
          </a:xfrm>
          <a:prstGeom prst="rect">
            <a:avLst/>
          </a:prstGeom>
        </p:spPr>
        <p:txBody>
          <a:bodyPr lIns="108859" tIns="54430" rIns="108859" bIns="54430"/>
          <a:lstStyle/>
          <a:p>
            <a:fld id="{EF88F87A-D067-4E60-A302-B7EFFCC05531}" type="slidenum">
              <a:rPr lang="da-DK" smtClean="0"/>
              <a:t>‹nr.›</a:t>
            </a:fld>
            <a:endParaRPr lang="da-DK"/>
          </a:p>
        </p:txBody>
      </p:sp>
    </p:spTree>
    <p:extLst>
      <p:ext uri="{BB962C8B-B14F-4D97-AF65-F5344CB8AC3E}">
        <p14:creationId xmlns:p14="http://schemas.microsoft.com/office/powerpoint/2010/main" val="1292072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xmlns="" id="{F2F4B73F-F6E2-A545-99EA-ED812F7BEF48}"/>
              </a:ext>
            </a:extLst>
          </p:cNvPr>
          <p:cNvPicPr>
            <a:picLocks noChangeAspect="1"/>
          </p:cNvPicPr>
          <p:nvPr/>
        </p:nvPicPr>
        <p:blipFill>
          <a:blip r:embed="rId11"/>
          <a:stretch>
            <a:fillRect/>
          </a:stretch>
        </p:blipFill>
        <p:spPr>
          <a:xfrm>
            <a:off x="10046913" y="5402986"/>
            <a:ext cx="1528498" cy="933664"/>
          </a:xfrm>
          <a:prstGeom prst="rect">
            <a:avLst/>
          </a:prstGeom>
        </p:spPr>
      </p:pic>
      <p:pic>
        <p:nvPicPr>
          <p:cNvPr id="3" name="Billede 2">
            <a:extLst>
              <a:ext uri="{FF2B5EF4-FFF2-40B4-BE49-F238E27FC236}">
                <a16:creationId xmlns:a16="http://schemas.microsoft.com/office/drawing/2014/main" xmlns="" id="{31D1BFC2-0225-A747-9028-8A4D81B56F33}"/>
              </a:ext>
            </a:extLst>
          </p:cNvPr>
          <p:cNvPicPr>
            <a:picLocks noChangeAspect="1"/>
          </p:cNvPicPr>
          <p:nvPr/>
        </p:nvPicPr>
        <p:blipFill>
          <a:blip r:embed="rId12"/>
          <a:stretch>
            <a:fillRect/>
          </a:stretch>
        </p:blipFill>
        <p:spPr>
          <a:xfrm>
            <a:off x="10091738" y="568401"/>
            <a:ext cx="1528498" cy="626405"/>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5" r:id="rId1"/>
    <p:sldLayoutId id="2147483659" r:id="rId2"/>
    <p:sldLayoutId id="2147483657" r:id="rId3"/>
    <p:sldLayoutId id="2147483662" r:id="rId4"/>
    <p:sldLayoutId id="2147483661" r:id="rId5"/>
    <p:sldLayoutId id="2147483664" r:id="rId6"/>
    <p:sldLayoutId id="2147483663" r:id="rId7"/>
    <p:sldLayoutId id="2147483665" r:id="rId8"/>
    <p:sldLayoutId id="2147483666" r:id="rId9"/>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Velkommen</a:t>
            </a:r>
            <a:endParaRPr lang="da-DK" b="1" dirty="0"/>
          </a:p>
        </p:txBody>
      </p:sp>
      <p:sp>
        <p:nvSpPr>
          <p:cNvPr id="3" name="Pladsholder til tekst 2"/>
          <p:cNvSpPr>
            <a:spLocks noGrp="1"/>
          </p:cNvSpPr>
          <p:nvPr>
            <p:ph type="body" sz="quarter" idx="10"/>
          </p:nvPr>
        </p:nvSpPr>
        <p:spPr/>
        <p:txBody>
          <a:bodyPr/>
          <a:lstStyle/>
          <a:p>
            <a:r>
              <a:rPr lang="da-DK" dirty="0" smtClean="0">
                <a:latin typeface="+mn-lt"/>
              </a:rPr>
              <a:t>Hjerte-Lunge-Redning (HLR) niveau C</a:t>
            </a:r>
            <a:endParaRPr lang="da-DK" dirty="0">
              <a:latin typeface="+mn-lt"/>
            </a:endParaRPr>
          </a:p>
        </p:txBody>
      </p:sp>
    </p:spTree>
    <p:extLst>
      <p:ext uri="{BB962C8B-B14F-4D97-AF65-F5344CB8AC3E}">
        <p14:creationId xmlns:p14="http://schemas.microsoft.com/office/powerpoint/2010/main" val="312376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0"/>
          </p:nvPr>
        </p:nvSpPr>
        <p:spPr>
          <a:xfrm>
            <a:off x="836899" y="1668112"/>
            <a:ext cx="8703918" cy="4624040"/>
          </a:xfrm>
        </p:spPr>
        <p:txBody>
          <a:bodyPr/>
          <a:lstStyle/>
          <a:p>
            <a:pPr marL="0" indent="0">
              <a:lnSpc>
                <a:spcPct val="100000"/>
              </a:lnSpc>
              <a:buNone/>
            </a:pPr>
            <a:r>
              <a:rPr lang="da-DK" altLang="da-DK" sz="2400" dirty="0">
                <a:latin typeface="+mn-lt"/>
                <a:cs typeface="Arial" charset="0"/>
              </a:rPr>
              <a:t>Frie luftveje og SE – FØL – LYT i samme bevægelse</a:t>
            </a:r>
            <a:r>
              <a:rPr lang="da-DK" altLang="da-DK" sz="2000" dirty="0">
                <a:latin typeface="+mn-lt"/>
                <a:cs typeface="Arial" charset="0"/>
              </a:rPr>
              <a:t/>
            </a:r>
            <a:br>
              <a:rPr lang="da-DK" altLang="da-DK" sz="2000" dirty="0">
                <a:latin typeface="+mn-lt"/>
                <a:cs typeface="Arial" charset="0"/>
              </a:rPr>
            </a:br>
            <a:endParaRPr lang="da-DK" altLang="da-DK" sz="2000" dirty="0">
              <a:latin typeface="+mn-lt"/>
              <a:cs typeface="Arial" charset="0"/>
            </a:endParaRPr>
          </a:p>
          <a:p>
            <a:pPr>
              <a:lnSpc>
                <a:spcPct val="100000"/>
              </a:lnSpc>
            </a:pPr>
            <a:r>
              <a:rPr lang="da-DK" altLang="da-DK" sz="2000" b="0" dirty="0">
                <a:latin typeface="+mn-lt"/>
                <a:cs typeface="Arial" charset="0"/>
              </a:rPr>
              <a:t>Den ene hånd på patientens pande</a:t>
            </a:r>
          </a:p>
          <a:p>
            <a:pPr>
              <a:lnSpc>
                <a:spcPct val="100000"/>
              </a:lnSpc>
            </a:pPr>
            <a:r>
              <a:rPr lang="da-DK" altLang="da-DK" sz="2000" b="0" dirty="0">
                <a:latin typeface="+mn-lt"/>
                <a:cs typeface="Arial" charset="0"/>
              </a:rPr>
              <a:t>To fingre under hagens benede del</a:t>
            </a:r>
          </a:p>
          <a:p>
            <a:pPr>
              <a:lnSpc>
                <a:spcPct val="100000"/>
              </a:lnSpc>
            </a:pPr>
            <a:r>
              <a:rPr lang="da-DK" altLang="da-DK" sz="2000" b="0" dirty="0">
                <a:latin typeface="+mn-lt"/>
                <a:cs typeface="Arial" charset="0"/>
              </a:rPr>
              <a:t>Bøj hovedet bagover og løft hagen</a:t>
            </a:r>
            <a:endParaRPr lang="da-DK" altLang="da-DK" dirty="0" smtClean="0">
              <a:cs typeface="Arial" charset="0"/>
            </a:endParaRPr>
          </a:p>
          <a:p>
            <a:pPr>
              <a:lnSpc>
                <a:spcPct val="100000"/>
              </a:lnSpc>
            </a:pPr>
            <a:r>
              <a:rPr lang="da-DK" altLang="da-DK" sz="2000" b="0" dirty="0">
                <a:latin typeface="+mn-lt"/>
                <a:cs typeface="Arial" charset="0"/>
              </a:rPr>
              <a:t>Se om brystkassen løfter sig</a:t>
            </a:r>
          </a:p>
          <a:p>
            <a:pPr>
              <a:lnSpc>
                <a:spcPct val="100000"/>
              </a:lnSpc>
            </a:pPr>
            <a:r>
              <a:rPr lang="da-DK" altLang="da-DK" sz="2000" b="0" dirty="0">
                <a:latin typeface="+mn-lt"/>
                <a:cs typeface="Arial" charset="0"/>
              </a:rPr>
              <a:t>Føl efter udånding mod din kind</a:t>
            </a:r>
          </a:p>
          <a:p>
            <a:pPr>
              <a:lnSpc>
                <a:spcPct val="100000"/>
              </a:lnSpc>
            </a:pPr>
            <a:r>
              <a:rPr lang="da-DK" altLang="da-DK" sz="2000" b="0" dirty="0">
                <a:latin typeface="+mn-lt"/>
                <a:cs typeface="Arial" charset="0"/>
              </a:rPr>
              <a:t>Lyt efter vejrtrækning</a:t>
            </a:r>
          </a:p>
          <a:p>
            <a:pPr marL="0" indent="0">
              <a:buNone/>
            </a:pPr>
            <a:endParaRPr lang="da-DK" b="0" dirty="0"/>
          </a:p>
          <a:p>
            <a:pPr marL="0" indent="0">
              <a:buNone/>
            </a:pPr>
            <a:endParaRPr lang="da-DK" dirty="0"/>
          </a:p>
        </p:txBody>
      </p:sp>
      <p:sp>
        <p:nvSpPr>
          <p:cNvPr id="3" name="Titel 2"/>
          <p:cNvSpPr>
            <a:spLocks noGrp="1"/>
          </p:cNvSpPr>
          <p:nvPr>
            <p:ph type="title"/>
          </p:nvPr>
        </p:nvSpPr>
        <p:spPr/>
        <p:txBody>
          <a:bodyPr>
            <a:normAutofit/>
          </a:bodyPr>
          <a:lstStyle/>
          <a:p>
            <a:r>
              <a:rPr lang="da-DK" b="1" dirty="0" smtClean="0"/>
              <a:t>Konstatering af hjertestop </a:t>
            </a:r>
            <a:r>
              <a:rPr lang="da-DK" sz="2000" b="1" dirty="0"/>
              <a:t>- fortsat</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 b="-6"/>
          <a:stretch/>
        </p:blipFill>
        <p:spPr bwMode="auto">
          <a:xfrm>
            <a:off x="6043092" y="2581988"/>
            <a:ext cx="2997380" cy="238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frundet rektangel 4"/>
          <p:cNvSpPr/>
          <p:nvPr/>
        </p:nvSpPr>
        <p:spPr>
          <a:xfrm>
            <a:off x="931653" y="5719317"/>
            <a:ext cx="8384875" cy="543480"/>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rgbClr val="575757"/>
                </a:solidFill>
              </a:rPr>
              <a:t>En patient der er bevidstløs og ikke har normal vejtrækning har hjertestop</a:t>
            </a:r>
          </a:p>
        </p:txBody>
      </p:sp>
    </p:spTree>
    <p:extLst>
      <p:ext uri="{BB962C8B-B14F-4D97-AF65-F5344CB8AC3E}">
        <p14:creationId xmlns:p14="http://schemas.microsoft.com/office/powerpoint/2010/main" val="299750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sz="quarter" idx="10"/>
            <p:extLst>
              <p:ext uri="{D42A27DB-BD31-4B8C-83A1-F6EECF244321}">
                <p14:modId xmlns:p14="http://schemas.microsoft.com/office/powerpoint/2010/main" val="4226025405"/>
              </p:ext>
            </p:extLst>
          </p:nvPr>
        </p:nvGraphicFramePr>
        <p:xfrm>
          <a:off x="842966" y="2211793"/>
          <a:ext cx="8395922" cy="2535747"/>
        </p:xfrm>
        <a:graphic>
          <a:graphicData uri="http://schemas.openxmlformats.org/drawingml/2006/table">
            <a:tbl>
              <a:tblPr firstRow="1" bandRow="1">
                <a:tableStyleId>{5940675A-B579-460E-94D1-54222C63F5DA}</a:tableStyleId>
              </a:tblPr>
              <a:tblGrid>
                <a:gridCol w="2016434"/>
                <a:gridCol w="2021986"/>
                <a:gridCol w="2183646"/>
                <a:gridCol w="2173856"/>
              </a:tblGrid>
              <a:tr h="361199">
                <a:tc>
                  <a:txBody>
                    <a:bodyPr/>
                    <a:lstStyle/>
                    <a:p>
                      <a:r>
                        <a:rPr lang="da-DK" sz="2000" b="1" dirty="0" smtClean="0">
                          <a:solidFill>
                            <a:srgbClr val="575757"/>
                          </a:solidFill>
                        </a:rPr>
                        <a:t>Hvor </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Hvordan</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Hvem svarer</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Hvad siger du</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39507">
                <a:tc>
                  <a:txBody>
                    <a:bodyPr/>
                    <a:lstStyle/>
                    <a:p>
                      <a:r>
                        <a:rPr lang="da-DK" sz="2000" dirty="0" smtClean="0">
                          <a:solidFill>
                            <a:srgbClr val="575757"/>
                          </a:solidFill>
                        </a:rPr>
                        <a:t>Alle afdelinger</a:t>
                      </a:r>
                    </a:p>
                    <a:p>
                      <a:endParaRPr lang="da-DK" sz="2000" dirty="0" smtClean="0">
                        <a:solidFill>
                          <a:srgbClr val="575757"/>
                        </a:solidFill>
                      </a:endParaRPr>
                    </a:p>
                    <a:p>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Ring 70799</a:t>
                      </a: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0" dirty="0" smtClean="0">
                          <a:solidFill>
                            <a:srgbClr val="575757"/>
                          </a:solidFill>
                        </a:rPr>
                        <a:t>Omstillingen/ akutsekretariatet, der tilkalder</a:t>
                      </a:r>
                      <a:r>
                        <a:rPr lang="da-DK" sz="2000" b="0" baseline="0" dirty="0" smtClean="0">
                          <a:solidFill>
                            <a:srgbClr val="575757"/>
                          </a:solidFill>
                        </a:rPr>
                        <a:t> hjertestopholdet</a:t>
                      </a: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0" dirty="0" smtClean="0">
                          <a:solidFill>
                            <a:srgbClr val="575757"/>
                          </a:solidFill>
                        </a:rPr>
                        <a:t>Meld hjertestop</a:t>
                      </a:r>
                    </a:p>
                    <a:p>
                      <a:pPr marL="0" marR="0" indent="0" algn="l" defTabSz="914400" rtl="0" eaLnBrk="1" fontAlgn="auto" latinLnBrk="0" hangingPunct="1">
                        <a:lnSpc>
                          <a:spcPct val="100000"/>
                        </a:lnSpc>
                        <a:spcBef>
                          <a:spcPts val="0"/>
                        </a:spcBef>
                        <a:spcAft>
                          <a:spcPts val="0"/>
                        </a:spcAft>
                        <a:buClrTx/>
                        <a:buSzTx/>
                        <a:buFontTx/>
                        <a:buNone/>
                        <a:tabLst/>
                        <a:defRPr/>
                      </a:pPr>
                      <a:r>
                        <a:rPr lang="da-DK" sz="1600" b="0" dirty="0" smtClean="0">
                          <a:solidFill>
                            <a:srgbClr val="575757"/>
                          </a:solidFill>
                        </a:rPr>
                        <a:t>(Voksen eller barn)</a:t>
                      </a:r>
                      <a:r>
                        <a:rPr lang="da-DK" sz="2000" b="0" dirty="0" smtClean="0">
                          <a:solidFill>
                            <a:srgbClr val="575757"/>
                          </a:solidFill>
                        </a:rPr>
                        <a:t/>
                      </a:r>
                      <a:br>
                        <a:rPr lang="da-DK" sz="2000" b="0" dirty="0" smtClean="0">
                          <a:solidFill>
                            <a:srgbClr val="575757"/>
                          </a:solidFill>
                        </a:rPr>
                      </a:br>
                      <a:endParaRPr lang="da-DK" sz="2000" b="0" dirty="0" smtClean="0">
                        <a:solidFill>
                          <a:srgbClr val="575757"/>
                        </a:solidFill>
                      </a:endParaRPr>
                    </a:p>
                    <a:p>
                      <a:r>
                        <a:rPr lang="da-DK" sz="2000" b="0" dirty="0" smtClean="0">
                          <a:solidFill>
                            <a:srgbClr val="575757"/>
                          </a:solidFill>
                        </a:rPr>
                        <a:t>Præcis lokalitet </a:t>
                      </a:r>
                      <a:r>
                        <a:rPr lang="da-DK" sz="1600" b="0" dirty="0" smtClean="0">
                          <a:solidFill>
                            <a:srgbClr val="575757"/>
                          </a:solidFill>
                        </a:rPr>
                        <a:t>(Afd., stue nr. eller anden lokalitet)</a:t>
                      </a:r>
                      <a:r>
                        <a:rPr lang="da-DK" sz="2000" b="0" dirty="0" smtClean="0">
                          <a:solidFill>
                            <a:srgbClr val="575757"/>
                          </a:solidFill>
                        </a:rPr>
                        <a:t/>
                      </a:r>
                      <a:br>
                        <a:rPr lang="da-DK" sz="2000" b="0" dirty="0" smtClean="0">
                          <a:solidFill>
                            <a:srgbClr val="575757"/>
                          </a:solidFill>
                        </a:rPr>
                      </a:br>
                      <a:r>
                        <a:rPr lang="da-DK" sz="2000" b="0" dirty="0" smtClean="0">
                          <a:solidFill>
                            <a:srgbClr val="575757"/>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Titel 2"/>
          <p:cNvSpPr>
            <a:spLocks noGrp="1"/>
          </p:cNvSpPr>
          <p:nvPr>
            <p:ph type="title"/>
          </p:nvPr>
        </p:nvSpPr>
        <p:spPr/>
        <p:txBody>
          <a:bodyPr/>
          <a:lstStyle/>
          <a:p>
            <a:r>
              <a:rPr lang="da-DK" b="1" dirty="0" smtClean="0"/>
              <a:t>Alarmering</a:t>
            </a:r>
            <a:endParaRPr lang="da-DK" sz="2000" b="1" dirty="0"/>
          </a:p>
        </p:txBody>
      </p:sp>
      <p:sp>
        <p:nvSpPr>
          <p:cNvPr id="5" name="Tekstboks 4"/>
          <p:cNvSpPr txBox="1"/>
          <p:nvPr/>
        </p:nvSpPr>
        <p:spPr>
          <a:xfrm>
            <a:off x="825715" y="1630412"/>
            <a:ext cx="1673455" cy="461657"/>
          </a:xfrm>
          <a:prstGeom prst="rect">
            <a:avLst/>
          </a:prstGeom>
          <a:noFill/>
        </p:spPr>
        <p:txBody>
          <a:bodyPr wrap="none" lIns="91432" tIns="45716" rIns="91432" bIns="45716" rtlCol="0">
            <a:spAutoFit/>
          </a:bodyPr>
          <a:lstStyle/>
          <a:p>
            <a:r>
              <a:rPr lang="da-DK" sz="2400" b="1" dirty="0" smtClean="0">
                <a:solidFill>
                  <a:srgbClr val="575757"/>
                </a:solidFill>
              </a:rPr>
              <a:t>Sønderborg</a:t>
            </a:r>
            <a:endParaRPr lang="da-DK" sz="2400" b="1" dirty="0">
              <a:solidFill>
                <a:srgbClr val="575757"/>
              </a:solidFill>
            </a:endParaRPr>
          </a:p>
        </p:txBody>
      </p:sp>
    </p:spTree>
    <p:extLst>
      <p:ext uri="{BB962C8B-B14F-4D97-AF65-F5344CB8AC3E}">
        <p14:creationId xmlns:p14="http://schemas.microsoft.com/office/powerpoint/2010/main" val="37736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sz="quarter" idx="10"/>
            <p:extLst>
              <p:ext uri="{D42A27DB-BD31-4B8C-83A1-F6EECF244321}">
                <p14:modId xmlns:p14="http://schemas.microsoft.com/office/powerpoint/2010/main" val="434942221"/>
              </p:ext>
            </p:extLst>
          </p:nvPr>
        </p:nvGraphicFramePr>
        <p:xfrm>
          <a:off x="842965" y="2272175"/>
          <a:ext cx="8533948" cy="3749842"/>
        </p:xfrm>
        <a:graphic>
          <a:graphicData uri="http://schemas.openxmlformats.org/drawingml/2006/table">
            <a:tbl>
              <a:tblPr firstRow="1" bandRow="1">
                <a:tableStyleId>{5940675A-B579-460E-94D1-54222C63F5DA}</a:tableStyleId>
              </a:tblPr>
              <a:tblGrid>
                <a:gridCol w="1932834"/>
                <a:gridCol w="1764748"/>
                <a:gridCol w="2365717"/>
                <a:gridCol w="2470649"/>
              </a:tblGrid>
              <a:tr h="396310">
                <a:tc>
                  <a:txBody>
                    <a:bodyPr/>
                    <a:lstStyle/>
                    <a:p>
                      <a:r>
                        <a:rPr lang="da-DK" sz="2000" b="1" dirty="0" smtClean="0">
                          <a:solidFill>
                            <a:srgbClr val="575757"/>
                          </a:solidFill>
                        </a:rPr>
                        <a:t>Hvor</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Hvordan</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Hvem svarer</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Hvad siger du</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042611">
                <a:tc>
                  <a:txBody>
                    <a:bodyPr/>
                    <a:lstStyle/>
                    <a:p>
                      <a:r>
                        <a:rPr lang="da-DK" sz="2000" dirty="0" smtClean="0">
                          <a:solidFill>
                            <a:srgbClr val="575757"/>
                          </a:solidFill>
                        </a:rPr>
                        <a:t>Alle afdelinger</a:t>
                      </a:r>
                    </a:p>
                    <a:p>
                      <a:pPr marL="0" marR="0" indent="0" algn="l" defTabSz="914400" rtl="0" eaLnBrk="1" fontAlgn="auto" latinLnBrk="0" hangingPunct="1">
                        <a:lnSpc>
                          <a:spcPct val="100000"/>
                        </a:lnSpc>
                        <a:spcBef>
                          <a:spcPts val="0"/>
                        </a:spcBef>
                        <a:spcAft>
                          <a:spcPts val="0"/>
                        </a:spcAft>
                        <a:buClrTx/>
                        <a:buSzTx/>
                        <a:buFontTx/>
                        <a:buNone/>
                        <a:tabLst/>
                        <a:defRPr/>
                      </a:pPr>
                      <a:r>
                        <a:rPr lang="da-DK" sz="2000" dirty="0" smtClean="0">
                          <a:solidFill>
                            <a:srgbClr val="575757"/>
                          </a:solidFill>
                        </a:rPr>
                        <a:t>Kl. 8 - 18</a:t>
                      </a:r>
                    </a:p>
                    <a:p>
                      <a:endParaRPr lang="da-DK" sz="2000" dirty="0" smtClean="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Ring</a:t>
                      </a:r>
                      <a:r>
                        <a:rPr lang="da-DK" sz="2000" baseline="0" dirty="0" smtClean="0">
                          <a:solidFill>
                            <a:srgbClr val="575757"/>
                          </a:solidFill>
                        </a:rPr>
                        <a:t> 7-3420</a:t>
                      </a:r>
                    </a:p>
                    <a:p>
                      <a:r>
                        <a:rPr lang="da-DK" sz="2000" baseline="0" dirty="0" smtClean="0">
                          <a:solidFill>
                            <a:srgbClr val="575757"/>
                          </a:solidFill>
                        </a:rPr>
                        <a:t/>
                      </a:r>
                      <a:br>
                        <a:rPr lang="da-DK" sz="2000" baseline="0" dirty="0" smtClean="0">
                          <a:solidFill>
                            <a:srgbClr val="575757"/>
                          </a:solidFill>
                        </a:rPr>
                      </a:br>
                      <a:endParaRPr lang="da-DK" sz="2000" baseline="0" dirty="0" smtClean="0">
                        <a:solidFill>
                          <a:srgbClr val="575757"/>
                        </a:solidFill>
                      </a:endParaRPr>
                    </a:p>
                    <a:p>
                      <a:r>
                        <a:rPr lang="da-DK" sz="2000" baseline="0" dirty="0" smtClean="0">
                          <a:solidFill>
                            <a:srgbClr val="575757"/>
                          </a:solidFill>
                        </a:rPr>
                        <a:t>Ring 0-112</a:t>
                      </a:r>
                    </a:p>
                    <a:p>
                      <a:endParaRPr lang="da-DK" sz="2000" baseline="0" dirty="0" smtClean="0">
                        <a:solidFill>
                          <a:srgbClr val="575757"/>
                        </a:solidFill>
                      </a:endParaRPr>
                    </a:p>
                    <a:p>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Vagthavende</a:t>
                      </a:r>
                      <a:r>
                        <a:rPr lang="da-DK" sz="2000" baseline="0" dirty="0" smtClean="0">
                          <a:solidFill>
                            <a:srgbClr val="575757"/>
                          </a:solidFill>
                        </a:rPr>
                        <a:t> læge</a:t>
                      </a:r>
                      <a:br>
                        <a:rPr lang="da-DK" sz="2000" baseline="0" dirty="0" smtClean="0">
                          <a:solidFill>
                            <a:srgbClr val="575757"/>
                          </a:solidFill>
                        </a:rPr>
                      </a:br>
                      <a:endParaRPr lang="da-DK" sz="2000" baseline="0" dirty="0" smtClean="0">
                        <a:solidFill>
                          <a:srgbClr val="575757"/>
                        </a:solidFill>
                      </a:endParaRPr>
                    </a:p>
                    <a:p>
                      <a:r>
                        <a:rPr lang="da-DK" sz="2000" baseline="0" dirty="0" smtClean="0">
                          <a:solidFill>
                            <a:srgbClr val="575757"/>
                          </a:solidFill>
                        </a:rPr>
                        <a:t>Alarmcentralen</a:t>
                      </a: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0" dirty="0" smtClean="0">
                          <a:solidFill>
                            <a:srgbClr val="575757"/>
                          </a:solidFill>
                        </a:rPr>
                        <a:t>Meld hjertestop</a:t>
                      </a:r>
                    </a:p>
                    <a:p>
                      <a:endParaRPr lang="da-DK" sz="2000" b="0" dirty="0" smtClean="0">
                        <a:solidFill>
                          <a:srgbClr val="575757"/>
                        </a:solidFill>
                      </a:endParaRPr>
                    </a:p>
                    <a:p>
                      <a:r>
                        <a:rPr lang="da-DK" sz="2000" b="0" dirty="0" smtClean="0">
                          <a:solidFill>
                            <a:srgbClr val="575757"/>
                          </a:solidFill>
                        </a:rPr>
                        <a:t>Præcis</a:t>
                      </a:r>
                      <a:r>
                        <a:rPr lang="da-DK" sz="2000" b="0" baseline="0" dirty="0" smtClean="0">
                          <a:solidFill>
                            <a:srgbClr val="575757"/>
                          </a:solidFill>
                        </a:rPr>
                        <a:t> lokalitet </a:t>
                      </a:r>
                      <a:r>
                        <a:rPr lang="da-DK" sz="1600" b="0" baseline="0" dirty="0" smtClean="0">
                          <a:solidFill>
                            <a:srgbClr val="575757"/>
                          </a:solidFill>
                        </a:rPr>
                        <a:t>(</a:t>
                      </a:r>
                      <a:r>
                        <a:rPr lang="da-DK" sz="1600" b="0" dirty="0" smtClean="0">
                          <a:solidFill>
                            <a:srgbClr val="575757"/>
                          </a:solidFill>
                        </a:rPr>
                        <a:t>Tønder Sygehus, afd., stue nr. eller anden lokalitet)</a:t>
                      </a:r>
                      <a:br>
                        <a:rPr lang="da-DK" sz="1600" b="0" dirty="0" smtClean="0">
                          <a:solidFill>
                            <a:srgbClr val="575757"/>
                          </a:solidFill>
                        </a:rPr>
                      </a:br>
                      <a:r>
                        <a:rPr lang="da-DK" sz="2000" b="0" dirty="0" smtClean="0">
                          <a:solidFill>
                            <a:srgbClr val="575757"/>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10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2000" dirty="0" smtClean="0">
                          <a:solidFill>
                            <a:srgbClr val="575757"/>
                          </a:solidFill>
                        </a:rPr>
                        <a:t>Alle afdelinger</a:t>
                      </a:r>
                    </a:p>
                    <a:p>
                      <a:pPr marL="0" marR="0" indent="0" algn="l" defTabSz="914400" rtl="0" eaLnBrk="1" fontAlgn="auto" latinLnBrk="0" hangingPunct="1">
                        <a:lnSpc>
                          <a:spcPct val="100000"/>
                        </a:lnSpc>
                        <a:spcBef>
                          <a:spcPts val="0"/>
                        </a:spcBef>
                        <a:spcAft>
                          <a:spcPts val="0"/>
                        </a:spcAft>
                        <a:buClrTx/>
                        <a:buSzTx/>
                        <a:buFontTx/>
                        <a:buNone/>
                        <a:tabLst/>
                        <a:defRPr/>
                      </a:pPr>
                      <a:r>
                        <a:rPr lang="da-DK" sz="2000" dirty="0" smtClean="0">
                          <a:solidFill>
                            <a:srgbClr val="575757"/>
                          </a:solidFill>
                        </a:rPr>
                        <a:t>Kl. 18 - 8</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Ring 0-112</a:t>
                      </a: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2000" dirty="0" smtClean="0">
                          <a:solidFill>
                            <a:srgbClr val="575757"/>
                          </a:solidFill>
                        </a:rPr>
                        <a:t>Alarmcentralen</a:t>
                      </a:r>
                    </a:p>
                    <a:p>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Meld hjertestop</a:t>
                      </a:r>
                    </a:p>
                    <a:p>
                      <a:endParaRPr lang="da-DK" sz="2000" dirty="0" smtClean="0">
                        <a:solidFill>
                          <a:srgbClr val="575757"/>
                        </a:solidFill>
                      </a:endParaRPr>
                    </a:p>
                    <a:p>
                      <a:r>
                        <a:rPr lang="da-DK" sz="2000" dirty="0" smtClean="0">
                          <a:solidFill>
                            <a:srgbClr val="575757"/>
                          </a:solidFill>
                        </a:rPr>
                        <a:t>Præcis</a:t>
                      </a:r>
                      <a:r>
                        <a:rPr lang="da-DK" sz="2000" baseline="0" dirty="0" smtClean="0">
                          <a:solidFill>
                            <a:srgbClr val="575757"/>
                          </a:solidFill>
                        </a:rPr>
                        <a:t> lokalitet</a:t>
                      </a:r>
                      <a:br>
                        <a:rPr lang="da-DK" sz="2000" baseline="0" dirty="0" smtClean="0">
                          <a:solidFill>
                            <a:srgbClr val="575757"/>
                          </a:solidFill>
                        </a:rPr>
                      </a:b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Titel 2"/>
          <p:cNvSpPr>
            <a:spLocks noGrp="1"/>
          </p:cNvSpPr>
          <p:nvPr>
            <p:ph type="title"/>
          </p:nvPr>
        </p:nvSpPr>
        <p:spPr/>
        <p:txBody>
          <a:bodyPr/>
          <a:lstStyle/>
          <a:p>
            <a:r>
              <a:rPr lang="da-DK" b="1" dirty="0" smtClean="0"/>
              <a:t>Alarmering </a:t>
            </a:r>
            <a:r>
              <a:rPr lang="da-DK" sz="2000" b="1" dirty="0"/>
              <a:t>- </a:t>
            </a:r>
            <a:r>
              <a:rPr lang="da-DK" sz="2000" b="1" dirty="0" smtClean="0"/>
              <a:t>fortsat</a:t>
            </a:r>
            <a:endParaRPr lang="da-DK" sz="2000" b="1" dirty="0"/>
          </a:p>
        </p:txBody>
      </p:sp>
      <p:sp>
        <p:nvSpPr>
          <p:cNvPr id="5" name="Tekstboks 4"/>
          <p:cNvSpPr txBox="1"/>
          <p:nvPr/>
        </p:nvSpPr>
        <p:spPr>
          <a:xfrm>
            <a:off x="825714" y="1630412"/>
            <a:ext cx="1140681" cy="461657"/>
          </a:xfrm>
          <a:prstGeom prst="rect">
            <a:avLst/>
          </a:prstGeom>
          <a:noFill/>
        </p:spPr>
        <p:txBody>
          <a:bodyPr wrap="none" lIns="91432" tIns="45716" rIns="91432" bIns="45716" rtlCol="0">
            <a:spAutoFit/>
          </a:bodyPr>
          <a:lstStyle/>
          <a:p>
            <a:r>
              <a:rPr lang="da-DK" sz="2400" b="1" dirty="0" smtClean="0">
                <a:solidFill>
                  <a:srgbClr val="575757"/>
                </a:solidFill>
              </a:rPr>
              <a:t>Tønder </a:t>
            </a:r>
            <a:endParaRPr lang="da-DK" sz="2400" b="1" dirty="0">
              <a:solidFill>
                <a:srgbClr val="575757"/>
              </a:solidFill>
            </a:endParaRPr>
          </a:p>
        </p:txBody>
      </p:sp>
    </p:spTree>
    <p:extLst>
      <p:ext uri="{BB962C8B-B14F-4D97-AF65-F5344CB8AC3E}">
        <p14:creationId xmlns:p14="http://schemas.microsoft.com/office/powerpoint/2010/main" val="338442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dsholder til indhold 3"/>
          <p:cNvGraphicFramePr>
            <a:graphicFrameLocks noGrp="1"/>
          </p:cNvGraphicFramePr>
          <p:nvPr>
            <p:ph sz="quarter" idx="10"/>
            <p:extLst>
              <p:ext uri="{D42A27DB-BD31-4B8C-83A1-F6EECF244321}">
                <p14:modId xmlns:p14="http://schemas.microsoft.com/office/powerpoint/2010/main" val="2538562135"/>
              </p:ext>
            </p:extLst>
          </p:nvPr>
        </p:nvGraphicFramePr>
        <p:xfrm>
          <a:off x="842967" y="2272176"/>
          <a:ext cx="8594333" cy="4115687"/>
        </p:xfrm>
        <a:graphic>
          <a:graphicData uri="http://schemas.openxmlformats.org/drawingml/2006/table">
            <a:tbl>
              <a:tblPr firstRow="1" bandRow="1">
                <a:tableStyleId>{5940675A-B579-460E-94D1-54222C63F5DA}</a:tableStyleId>
              </a:tblPr>
              <a:tblGrid>
                <a:gridCol w="2055509"/>
                <a:gridCol w="2199737"/>
                <a:gridCol w="2208363"/>
                <a:gridCol w="2130724"/>
              </a:tblGrid>
              <a:tr h="396310">
                <a:tc>
                  <a:txBody>
                    <a:bodyPr/>
                    <a:lstStyle/>
                    <a:p>
                      <a:r>
                        <a:rPr lang="da-DK" sz="2000" b="1" dirty="0" smtClean="0">
                          <a:solidFill>
                            <a:srgbClr val="575757"/>
                          </a:solidFill>
                        </a:rPr>
                        <a:t>Hvor </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Hvordan</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Hvem svarer</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1" dirty="0" smtClean="0">
                          <a:solidFill>
                            <a:srgbClr val="575757"/>
                          </a:solidFill>
                        </a:rPr>
                        <a:t>Hvad siger du</a:t>
                      </a:r>
                      <a:endParaRPr lang="da-DK" sz="2000" b="1"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15792">
                <a:tc>
                  <a:txBody>
                    <a:bodyPr/>
                    <a:lstStyle/>
                    <a:p>
                      <a:r>
                        <a:rPr lang="da-DK" sz="2000" dirty="0" smtClean="0">
                          <a:solidFill>
                            <a:srgbClr val="575757"/>
                          </a:solidFill>
                        </a:rPr>
                        <a:t>Alle afdelinger</a:t>
                      </a:r>
                    </a:p>
                    <a:p>
                      <a:endParaRPr lang="da-DK" sz="2000" dirty="0" smtClean="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Tryk</a:t>
                      </a:r>
                      <a:r>
                        <a:rPr lang="da-DK" sz="2000" baseline="0" dirty="0" smtClean="0">
                          <a:solidFill>
                            <a:srgbClr val="575757"/>
                          </a:solidFill>
                        </a:rPr>
                        <a:t> på hjertestopknappen</a:t>
                      </a:r>
                    </a:p>
                    <a:p>
                      <a:endParaRPr lang="da-DK" sz="2000" baseline="0" dirty="0" smtClean="0">
                        <a:solidFill>
                          <a:srgbClr val="575757"/>
                        </a:solidFill>
                      </a:endParaRPr>
                    </a:p>
                    <a:p>
                      <a:endParaRPr lang="da-DK" sz="2000" baseline="0" dirty="0" smtClean="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0" baseline="0" dirty="0" smtClean="0">
                          <a:solidFill>
                            <a:srgbClr val="575757"/>
                          </a:solidFill>
                        </a:rPr>
                        <a:t>Hjertestopholdet  løber til stedet</a:t>
                      </a:r>
                      <a:br>
                        <a:rPr lang="da-DK" sz="2000" b="0" baseline="0" dirty="0" smtClean="0">
                          <a:solidFill>
                            <a:srgbClr val="575757"/>
                          </a:solidFill>
                        </a:rPr>
                      </a:b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b="0" dirty="0" smtClean="0">
                          <a:solidFill>
                            <a:srgbClr val="575757"/>
                          </a:solidFill>
                        </a:rPr>
                        <a:t>Ikke</a:t>
                      </a:r>
                      <a:r>
                        <a:rPr lang="da-DK" sz="2000" b="0" baseline="0" dirty="0" smtClean="0">
                          <a:solidFill>
                            <a:srgbClr val="575757"/>
                          </a:solidFill>
                        </a:rPr>
                        <a:t> aktuelt </a:t>
                      </a:r>
                      <a:r>
                        <a:rPr lang="da-DK" sz="1600" b="0" baseline="0" dirty="0" smtClean="0">
                          <a:solidFill>
                            <a:srgbClr val="575757"/>
                          </a:solidFill>
                        </a:rPr>
                        <a:t>(alarmeringen er automatiseret)</a:t>
                      </a:r>
                      <a:r>
                        <a:rPr lang="da-DK" sz="2000" b="0" dirty="0" smtClean="0">
                          <a:solidFill>
                            <a:srgbClr val="575757"/>
                          </a:solidFill>
                        </a:rPr>
                        <a:t/>
                      </a:r>
                      <a:br>
                        <a:rPr lang="da-DK" sz="2000" b="0" dirty="0" smtClean="0">
                          <a:solidFill>
                            <a:srgbClr val="575757"/>
                          </a:solidFill>
                        </a:rPr>
                      </a:b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03585">
                <a:tc>
                  <a:txBody>
                    <a:bodyPr/>
                    <a:lstStyle/>
                    <a:p>
                      <a:r>
                        <a:rPr lang="da-DK" sz="2000" dirty="0" smtClean="0">
                          <a:solidFill>
                            <a:srgbClr val="575757"/>
                          </a:solidFill>
                        </a:rPr>
                        <a:t>Områder</a:t>
                      </a:r>
                      <a:r>
                        <a:rPr lang="da-DK" sz="2000" baseline="0" dirty="0" smtClean="0">
                          <a:solidFill>
                            <a:srgbClr val="575757"/>
                          </a:solidFill>
                        </a:rPr>
                        <a:t> uden hjertestopknap</a:t>
                      </a: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Ring 70012</a:t>
                      </a: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Informationen, der tilkalder</a:t>
                      </a:r>
                      <a:r>
                        <a:rPr lang="da-DK" sz="2000" baseline="0" dirty="0" smtClean="0">
                          <a:solidFill>
                            <a:srgbClr val="575757"/>
                          </a:solidFill>
                        </a:rPr>
                        <a:t> hjertestopholdet</a:t>
                      </a: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2000" dirty="0" smtClean="0">
                          <a:solidFill>
                            <a:srgbClr val="575757"/>
                          </a:solidFill>
                        </a:rPr>
                        <a:t>Meld hjertestop</a:t>
                      </a:r>
                    </a:p>
                    <a:p>
                      <a:endParaRPr lang="da-DK" sz="2000" dirty="0" smtClean="0">
                        <a:solidFill>
                          <a:srgbClr val="575757"/>
                        </a:solidFill>
                      </a:endParaRPr>
                    </a:p>
                    <a:p>
                      <a:r>
                        <a:rPr lang="da-DK" sz="2000" dirty="0" smtClean="0">
                          <a:solidFill>
                            <a:srgbClr val="575757"/>
                          </a:solidFill>
                        </a:rPr>
                        <a:t>Præcis</a:t>
                      </a:r>
                      <a:r>
                        <a:rPr lang="da-DK" sz="2000" baseline="0" dirty="0" smtClean="0">
                          <a:solidFill>
                            <a:srgbClr val="575757"/>
                          </a:solidFill>
                        </a:rPr>
                        <a:t> lokalitet</a:t>
                      </a:r>
                      <a:br>
                        <a:rPr lang="da-DK" sz="2000" baseline="0" dirty="0" smtClean="0">
                          <a:solidFill>
                            <a:srgbClr val="575757"/>
                          </a:solidFill>
                        </a:rPr>
                      </a:br>
                      <a:r>
                        <a:rPr lang="da-DK" sz="1600" b="0" dirty="0" smtClean="0">
                          <a:solidFill>
                            <a:srgbClr val="575757"/>
                          </a:solidFill>
                        </a:rPr>
                        <a:t>(Afd., stue nr. eller anden lokalitet)</a:t>
                      </a:r>
                      <a:r>
                        <a:rPr lang="da-DK" sz="2000" baseline="0" dirty="0" smtClean="0">
                          <a:solidFill>
                            <a:srgbClr val="575757"/>
                          </a:solidFill>
                        </a:rPr>
                        <a:t/>
                      </a:r>
                      <a:br>
                        <a:rPr lang="da-DK" sz="2000" baseline="0" dirty="0" smtClean="0">
                          <a:solidFill>
                            <a:srgbClr val="575757"/>
                          </a:solidFill>
                        </a:rPr>
                      </a:br>
                      <a:endParaRPr lang="da-DK" sz="2000" dirty="0">
                        <a:solidFill>
                          <a:srgbClr val="57575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Titel 2"/>
          <p:cNvSpPr>
            <a:spLocks noGrp="1"/>
          </p:cNvSpPr>
          <p:nvPr>
            <p:ph type="title"/>
          </p:nvPr>
        </p:nvSpPr>
        <p:spPr/>
        <p:txBody>
          <a:bodyPr/>
          <a:lstStyle/>
          <a:p>
            <a:r>
              <a:rPr lang="da-DK" b="1" dirty="0" smtClean="0"/>
              <a:t>Alarmering </a:t>
            </a:r>
            <a:r>
              <a:rPr lang="da-DK" sz="2000" b="1" dirty="0"/>
              <a:t>- fortsat</a:t>
            </a:r>
          </a:p>
        </p:txBody>
      </p:sp>
      <p:sp>
        <p:nvSpPr>
          <p:cNvPr id="5" name="Tekstboks 4"/>
          <p:cNvSpPr txBox="1"/>
          <p:nvPr/>
        </p:nvSpPr>
        <p:spPr>
          <a:xfrm>
            <a:off x="825714" y="1630412"/>
            <a:ext cx="1415436" cy="461657"/>
          </a:xfrm>
          <a:prstGeom prst="rect">
            <a:avLst/>
          </a:prstGeom>
          <a:noFill/>
        </p:spPr>
        <p:txBody>
          <a:bodyPr wrap="none" lIns="91432" tIns="45716" rIns="91432" bIns="45716" rtlCol="0">
            <a:spAutoFit/>
          </a:bodyPr>
          <a:lstStyle/>
          <a:p>
            <a:r>
              <a:rPr lang="da-DK" sz="2400" b="1" dirty="0" smtClean="0">
                <a:solidFill>
                  <a:srgbClr val="575757"/>
                </a:solidFill>
              </a:rPr>
              <a:t>Aabenraa</a:t>
            </a:r>
            <a:endParaRPr lang="da-DK" sz="2400" b="1" dirty="0">
              <a:solidFill>
                <a:srgbClr val="575757"/>
              </a:solidFill>
            </a:endParaRPr>
          </a:p>
        </p:txBody>
      </p:sp>
    </p:spTree>
    <p:extLst>
      <p:ext uri="{BB962C8B-B14F-4D97-AF65-F5344CB8AC3E}">
        <p14:creationId xmlns:p14="http://schemas.microsoft.com/office/powerpoint/2010/main" val="159764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ktangel 25"/>
          <p:cNvSpPr/>
          <p:nvPr/>
        </p:nvSpPr>
        <p:spPr>
          <a:xfrm>
            <a:off x="911975" y="2812211"/>
            <a:ext cx="4332886" cy="3054199"/>
          </a:xfrm>
          <a:prstGeom prst="rect">
            <a:avLst/>
          </a:prstGeom>
          <a:solidFill>
            <a:schemeClr val="bg1"/>
          </a:solid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t"/>
          <a:lstStyle/>
          <a:p>
            <a:endParaRPr lang="da-DK" dirty="0">
              <a:solidFill>
                <a:srgbClr val="575757"/>
              </a:solidFill>
            </a:endParaRPr>
          </a:p>
        </p:txBody>
      </p:sp>
      <p:sp>
        <p:nvSpPr>
          <p:cNvPr id="13" name="Rektangel 12"/>
          <p:cNvSpPr/>
          <p:nvPr/>
        </p:nvSpPr>
        <p:spPr>
          <a:xfrm>
            <a:off x="963730" y="2911588"/>
            <a:ext cx="3048000" cy="2862314"/>
          </a:xfrm>
          <a:prstGeom prst="rect">
            <a:avLst/>
          </a:prstGeom>
        </p:spPr>
        <p:txBody>
          <a:bodyPr lIns="91432" tIns="45716" rIns="91432" bIns="45716">
            <a:spAutoFit/>
          </a:bodyPr>
          <a:lstStyle/>
          <a:p>
            <a:pPr lvl="0"/>
            <a:r>
              <a:rPr lang="da-DK" sz="2000" dirty="0" smtClean="0">
                <a:solidFill>
                  <a:srgbClr val="575757"/>
                </a:solidFill>
              </a:rPr>
              <a:t>Den nederste halvdel</a:t>
            </a:r>
            <a:br>
              <a:rPr lang="da-DK" sz="2000" dirty="0" smtClean="0">
                <a:solidFill>
                  <a:srgbClr val="575757"/>
                </a:solidFill>
              </a:rPr>
            </a:br>
            <a:r>
              <a:rPr lang="da-DK" sz="2000" dirty="0" smtClean="0">
                <a:solidFill>
                  <a:srgbClr val="575757"/>
                </a:solidFill>
              </a:rPr>
              <a:t>af brystbenet</a:t>
            </a:r>
            <a:endParaRPr lang="da-DK" sz="2000" dirty="0">
              <a:solidFill>
                <a:srgbClr val="575757"/>
              </a:solidFill>
            </a:endParaRPr>
          </a:p>
          <a:p>
            <a:pPr lvl="0"/>
            <a:endParaRPr lang="da-DK" sz="2000" dirty="0">
              <a:solidFill>
                <a:srgbClr val="575757"/>
              </a:solidFill>
            </a:endParaRPr>
          </a:p>
          <a:p>
            <a:pPr lvl="0"/>
            <a:r>
              <a:rPr lang="da-DK" sz="2000" dirty="0">
                <a:solidFill>
                  <a:srgbClr val="575757"/>
                </a:solidFill>
              </a:rPr>
              <a:t>5-6 cm dybt</a:t>
            </a:r>
          </a:p>
          <a:p>
            <a:pPr lvl="0"/>
            <a:endParaRPr lang="da-DK" sz="2000" dirty="0">
              <a:solidFill>
                <a:srgbClr val="575757"/>
              </a:solidFill>
            </a:endParaRPr>
          </a:p>
          <a:p>
            <a:pPr lvl="0"/>
            <a:r>
              <a:rPr lang="da-DK" sz="2000" dirty="0">
                <a:solidFill>
                  <a:srgbClr val="575757"/>
                </a:solidFill>
              </a:rPr>
              <a:t>100 - 120 pr. min</a:t>
            </a:r>
          </a:p>
          <a:p>
            <a:pPr lvl="0"/>
            <a:endParaRPr lang="da-DK" sz="2000" dirty="0">
              <a:solidFill>
                <a:srgbClr val="575757"/>
              </a:solidFill>
            </a:endParaRPr>
          </a:p>
          <a:p>
            <a:pPr lvl="0"/>
            <a:r>
              <a:rPr lang="da-DK" sz="2000" dirty="0">
                <a:solidFill>
                  <a:srgbClr val="575757"/>
                </a:solidFill>
              </a:rPr>
              <a:t>Skift massør </a:t>
            </a:r>
          </a:p>
          <a:p>
            <a:pPr lvl="0"/>
            <a:r>
              <a:rPr lang="da-DK" sz="2000" dirty="0">
                <a:solidFill>
                  <a:srgbClr val="575757"/>
                </a:solidFill>
              </a:rPr>
              <a:t>efter 2 min.</a:t>
            </a:r>
          </a:p>
        </p:txBody>
      </p:sp>
      <p:sp>
        <p:nvSpPr>
          <p:cNvPr id="22" name="Rektangel 21"/>
          <p:cNvSpPr/>
          <p:nvPr/>
        </p:nvSpPr>
        <p:spPr>
          <a:xfrm>
            <a:off x="7571132" y="2812211"/>
            <a:ext cx="2190266" cy="3054199"/>
          </a:xfrm>
          <a:prstGeom prst="rect">
            <a:avLst/>
          </a:prstGeom>
          <a:solidFill>
            <a:schemeClr val="bg1"/>
          </a:solid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t"/>
          <a:lstStyle/>
          <a:p>
            <a:r>
              <a:rPr lang="da-DK" sz="2000" dirty="0" smtClean="0">
                <a:solidFill>
                  <a:srgbClr val="575757"/>
                </a:solidFill>
              </a:rPr>
              <a:t>Lad brystkassen udvide sig igen mellem hvert tryk</a:t>
            </a:r>
            <a:endParaRPr lang="da-DK" sz="2000" dirty="0">
              <a:solidFill>
                <a:srgbClr val="575757"/>
              </a:solidFill>
            </a:endParaRPr>
          </a:p>
          <a:p>
            <a:pPr algn="ctr"/>
            <a:endParaRPr lang="da-DK" dirty="0"/>
          </a:p>
        </p:txBody>
      </p:sp>
      <p:sp>
        <p:nvSpPr>
          <p:cNvPr id="18" name="Rektangel 17"/>
          <p:cNvSpPr/>
          <p:nvPr/>
        </p:nvSpPr>
        <p:spPr>
          <a:xfrm>
            <a:off x="5322511" y="2812211"/>
            <a:ext cx="2190266" cy="3054199"/>
          </a:xfrm>
          <a:prstGeom prst="rect">
            <a:avLst/>
          </a:prstGeom>
          <a:solidFill>
            <a:schemeClr val="bg1"/>
          </a:solidFill>
          <a:ln w="28575">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t"/>
          <a:lstStyle/>
          <a:p>
            <a:r>
              <a:rPr lang="da-DK" sz="2000" dirty="0" smtClean="0">
                <a:solidFill>
                  <a:srgbClr val="575757"/>
                </a:solidFill>
              </a:rPr>
              <a:t>Brug din vægt og tryk lige ned </a:t>
            </a:r>
          </a:p>
          <a:p>
            <a:pPr algn="ctr"/>
            <a:endParaRPr lang="da-DK" sz="2000" dirty="0"/>
          </a:p>
        </p:txBody>
      </p:sp>
      <p:pic>
        <p:nvPicPr>
          <p:cNvPr id="2050" name="Picture 2"/>
          <p:cNvPicPr>
            <a:picLocks noGrp="1" noChangeAspect="1" noChangeArrowheads="1"/>
          </p:cNvPicPr>
          <p:nvPr>
            <p:ph sz="quarter" idx="10"/>
          </p:nvPr>
        </p:nvPicPr>
        <p:blipFill rotWithShape="1">
          <a:blip r:embed="rId3">
            <a:extLst>
              <a:ext uri="{28A0092B-C50C-407E-A947-70E740481C1C}">
                <a14:useLocalDpi xmlns:a14="http://schemas.microsoft.com/office/drawing/2010/main" val="0"/>
              </a:ext>
            </a:extLst>
          </a:blip>
          <a:srcRect r="51166"/>
          <a:stretch/>
        </p:blipFill>
        <p:spPr bwMode="auto">
          <a:xfrm>
            <a:off x="5511782" y="3625004"/>
            <a:ext cx="1811723" cy="203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ladsholder til tekst 8"/>
          <p:cNvSpPr>
            <a:spLocks noGrp="1"/>
          </p:cNvSpPr>
          <p:nvPr>
            <p:ph type="body" sz="quarter" idx="12"/>
          </p:nvPr>
        </p:nvSpPr>
        <p:spPr/>
        <p:txBody>
          <a:bodyPr/>
          <a:lstStyle/>
          <a:p>
            <a:r>
              <a:rPr lang="da-DK" dirty="0" smtClean="0"/>
              <a:t>Hjertemassage til voksne</a:t>
            </a:r>
            <a:endParaRPr lang="da-DK" dirty="0"/>
          </a:p>
        </p:txBody>
      </p:sp>
      <p:sp>
        <p:nvSpPr>
          <p:cNvPr id="3" name="Titel 2"/>
          <p:cNvSpPr>
            <a:spLocks noGrp="1"/>
          </p:cNvSpPr>
          <p:nvPr>
            <p:ph type="title"/>
          </p:nvPr>
        </p:nvSpPr>
        <p:spPr/>
        <p:txBody>
          <a:bodyPr/>
          <a:lstStyle/>
          <a:p>
            <a:r>
              <a:rPr lang="da-DK" b="1" dirty="0" smtClean="0"/>
              <a:t>Hjertemassage</a:t>
            </a:r>
            <a:endParaRPr lang="da-DK" sz="2000"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710" y="3426025"/>
            <a:ext cx="2046096" cy="219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Billede 13"/>
          <p:cNvPicPr>
            <a:picLocks noChangeAspect="1"/>
          </p:cNvPicPr>
          <p:nvPr/>
        </p:nvPicPr>
        <p:blipFill rotWithShape="1">
          <a:blip r:embed="rId5">
            <a:extLst>
              <a:ext uri="{28A0092B-C50C-407E-A947-70E740481C1C}">
                <a14:useLocalDpi xmlns:a14="http://schemas.microsoft.com/office/drawing/2010/main" val="0"/>
              </a:ext>
            </a:extLst>
          </a:blip>
          <a:srcRect l="50000"/>
          <a:stretch/>
        </p:blipFill>
        <p:spPr>
          <a:xfrm>
            <a:off x="7823978" y="3840482"/>
            <a:ext cx="1684574" cy="1845273"/>
          </a:xfrm>
          <a:prstGeom prst="rect">
            <a:avLst/>
          </a:prstGeom>
        </p:spPr>
      </p:pic>
      <p:sp>
        <p:nvSpPr>
          <p:cNvPr id="20" name="Nedadgående pil 19"/>
          <p:cNvSpPr/>
          <p:nvPr/>
        </p:nvSpPr>
        <p:spPr>
          <a:xfrm flipV="1">
            <a:off x="8666265" y="4392977"/>
            <a:ext cx="158559" cy="265982"/>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da-DK"/>
          </a:p>
        </p:txBody>
      </p:sp>
    </p:spTree>
    <p:extLst>
      <p:ext uri="{BB962C8B-B14F-4D97-AF65-F5344CB8AC3E}">
        <p14:creationId xmlns:p14="http://schemas.microsoft.com/office/powerpoint/2010/main" val="362151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1430742" y="3067842"/>
            <a:ext cx="2908044" cy="214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dsholder til indhold 3"/>
          <p:cNvSpPr>
            <a:spLocks noGrp="1"/>
          </p:cNvSpPr>
          <p:nvPr>
            <p:ph sz="quarter" idx="11"/>
          </p:nvPr>
        </p:nvSpPr>
        <p:spPr>
          <a:xfrm>
            <a:off x="5325039" y="2031098"/>
            <a:ext cx="4215776" cy="4289392"/>
          </a:xfrm>
        </p:spPr>
        <p:txBody>
          <a:bodyPr/>
          <a:lstStyle/>
          <a:p>
            <a:pPr marL="0" indent="0">
              <a:buNone/>
            </a:pPr>
            <a:endParaRPr lang="da-DK" sz="2000" dirty="0" smtClean="0">
              <a:latin typeface="+mn-lt"/>
            </a:endParaRPr>
          </a:p>
          <a:p>
            <a:pPr marL="0" indent="0">
              <a:buNone/>
            </a:pPr>
            <a:endParaRPr lang="da-DK" sz="2000" dirty="0">
              <a:latin typeface="+mn-lt"/>
            </a:endParaRPr>
          </a:p>
          <a:p>
            <a:pPr marL="0" indent="0">
              <a:buNone/>
            </a:pPr>
            <a:endParaRPr lang="da-DK" sz="2000" dirty="0" smtClean="0">
              <a:latin typeface="+mn-lt"/>
            </a:endParaRPr>
          </a:p>
          <a:p>
            <a:r>
              <a:rPr lang="da-DK" sz="2000" b="0" dirty="0">
                <a:solidFill>
                  <a:srgbClr val="575757"/>
                </a:solidFill>
                <a:latin typeface="+mn-lt"/>
              </a:rPr>
              <a:t>Mund til mund eller mund til </a:t>
            </a:r>
            <a:r>
              <a:rPr lang="da-DK" sz="2000" b="0" dirty="0" smtClean="0">
                <a:solidFill>
                  <a:srgbClr val="575757"/>
                </a:solidFill>
                <a:latin typeface="+mn-lt"/>
              </a:rPr>
              <a:t>næse</a:t>
            </a:r>
            <a:br>
              <a:rPr lang="da-DK" sz="2000" b="0" dirty="0" smtClean="0">
                <a:solidFill>
                  <a:srgbClr val="575757"/>
                </a:solidFill>
                <a:latin typeface="+mn-lt"/>
              </a:rPr>
            </a:br>
            <a:endParaRPr lang="da-DK" sz="2000" b="0" dirty="0">
              <a:solidFill>
                <a:srgbClr val="575757"/>
              </a:solidFill>
              <a:latin typeface="+mn-lt"/>
            </a:endParaRPr>
          </a:p>
          <a:p>
            <a:r>
              <a:rPr lang="da-DK" sz="2000" b="0" dirty="0" smtClean="0">
                <a:latin typeface="+mn-lt"/>
              </a:rPr>
              <a:t>Kun så brystkassen lige hæver sig</a:t>
            </a:r>
            <a:endParaRPr lang="da-DK" sz="2000" dirty="0">
              <a:latin typeface="+mn-lt"/>
            </a:endParaRPr>
          </a:p>
          <a:p>
            <a:endParaRPr lang="da-DK" sz="2000" dirty="0">
              <a:latin typeface="+mn-lt"/>
            </a:endParaRPr>
          </a:p>
          <a:p>
            <a:endParaRPr lang="da-DK" sz="2000" dirty="0">
              <a:latin typeface="+mn-lt"/>
            </a:endParaRPr>
          </a:p>
        </p:txBody>
      </p:sp>
      <p:sp>
        <p:nvSpPr>
          <p:cNvPr id="3" name="Titel 2"/>
          <p:cNvSpPr>
            <a:spLocks noGrp="1"/>
          </p:cNvSpPr>
          <p:nvPr>
            <p:ph type="title"/>
          </p:nvPr>
        </p:nvSpPr>
        <p:spPr>
          <a:xfrm>
            <a:off x="845951" y="648677"/>
            <a:ext cx="8199437" cy="665173"/>
          </a:xfrm>
        </p:spPr>
        <p:txBody>
          <a:bodyPr/>
          <a:lstStyle/>
          <a:p>
            <a:r>
              <a:rPr lang="da-DK" b="1" dirty="0" smtClean="0"/>
              <a:t>Indblæsninger</a:t>
            </a:r>
            <a:endParaRPr lang="da-DK" sz="2000" b="1" dirty="0"/>
          </a:p>
        </p:txBody>
      </p:sp>
      <p:sp>
        <p:nvSpPr>
          <p:cNvPr id="8" name="Afrundet rektangel 7"/>
          <p:cNvSpPr/>
          <p:nvPr/>
        </p:nvSpPr>
        <p:spPr>
          <a:xfrm>
            <a:off x="933496" y="5753054"/>
            <a:ext cx="8340738" cy="457200"/>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da-DK" sz="2000" b="1" dirty="0">
                <a:solidFill>
                  <a:srgbClr val="575757"/>
                </a:solidFill>
              </a:rPr>
              <a:t>Fortsæt med hjertemassage og </a:t>
            </a:r>
            <a:r>
              <a:rPr lang="da-DK" sz="2000" b="1" dirty="0" smtClean="0">
                <a:solidFill>
                  <a:srgbClr val="575757"/>
                </a:solidFill>
              </a:rPr>
              <a:t>indblæsninger </a:t>
            </a:r>
            <a:r>
              <a:rPr lang="da-DK" sz="2000" b="1" dirty="0">
                <a:solidFill>
                  <a:srgbClr val="575757"/>
                </a:solidFill>
              </a:rPr>
              <a:t>30:2</a:t>
            </a:r>
          </a:p>
        </p:txBody>
      </p:sp>
      <p:sp>
        <p:nvSpPr>
          <p:cNvPr id="2" name="Tekstboks 1"/>
          <p:cNvSpPr txBox="1"/>
          <p:nvPr/>
        </p:nvSpPr>
        <p:spPr>
          <a:xfrm>
            <a:off x="862656" y="2104857"/>
            <a:ext cx="4406591" cy="461665"/>
          </a:xfrm>
          <a:prstGeom prst="rect">
            <a:avLst/>
          </a:prstGeom>
          <a:noFill/>
        </p:spPr>
        <p:txBody>
          <a:bodyPr wrap="none" rtlCol="0">
            <a:spAutoFit/>
          </a:bodyPr>
          <a:lstStyle/>
          <a:p>
            <a:r>
              <a:rPr lang="da-DK" sz="2400" b="1" dirty="0" smtClean="0">
                <a:solidFill>
                  <a:srgbClr val="575757"/>
                </a:solidFill>
              </a:rPr>
              <a:t>Sådan skal du give indblæsninger</a:t>
            </a:r>
            <a:endParaRPr lang="da-DK" sz="2400" b="1" dirty="0">
              <a:solidFill>
                <a:srgbClr val="575757"/>
              </a:solidFill>
            </a:endParaRPr>
          </a:p>
        </p:txBody>
      </p:sp>
    </p:spTree>
    <p:extLst>
      <p:ext uri="{BB962C8B-B14F-4D97-AF65-F5344CB8AC3E}">
        <p14:creationId xmlns:p14="http://schemas.microsoft.com/office/powerpoint/2010/main" val="426250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a:xfrm>
            <a:off x="836346" y="2041595"/>
            <a:ext cx="5039354" cy="391452"/>
          </a:xfrm>
        </p:spPr>
        <p:txBody>
          <a:bodyPr/>
          <a:lstStyle/>
          <a:p>
            <a:r>
              <a:rPr lang="da-DK" dirty="0" smtClean="0"/>
              <a:t>Har du svært ved at puste luft ind? </a:t>
            </a:r>
            <a:endParaRPr lang="da-DK" dirty="0"/>
          </a:p>
        </p:txBody>
      </p:sp>
      <p:sp>
        <p:nvSpPr>
          <p:cNvPr id="9" name="Pladsholder til indhold 8"/>
          <p:cNvSpPr>
            <a:spLocks noGrp="1"/>
          </p:cNvSpPr>
          <p:nvPr>
            <p:ph sz="quarter" idx="10"/>
          </p:nvPr>
        </p:nvSpPr>
        <p:spPr>
          <a:xfrm>
            <a:off x="836344" y="2528631"/>
            <a:ext cx="5538577" cy="3809198"/>
          </a:xfrm>
        </p:spPr>
        <p:txBody>
          <a:bodyPr/>
          <a:lstStyle/>
          <a:p>
            <a:pPr marL="0" indent="0">
              <a:buNone/>
            </a:pPr>
            <a:endParaRPr lang="da-DK" sz="2000" dirty="0" smtClean="0">
              <a:latin typeface="+mn-lt"/>
            </a:endParaRPr>
          </a:p>
          <a:p>
            <a:pPr marL="0" indent="0">
              <a:buNone/>
            </a:pPr>
            <a:r>
              <a:rPr lang="da-DK" sz="2000" dirty="0" smtClean="0">
                <a:latin typeface="+mn-lt"/>
              </a:rPr>
              <a:t>Se efter om der er noget der blokerer i munden</a:t>
            </a:r>
          </a:p>
          <a:p>
            <a:pPr marL="0" indent="0">
              <a:buNone/>
            </a:pPr>
            <a:endParaRPr lang="da-DK" sz="2000" dirty="0">
              <a:latin typeface="+mn-lt"/>
            </a:endParaRPr>
          </a:p>
        </p:txBody>
      </p:sp>
      <p:sp>
        <p:nvSpPr>
          <p:cNvPr id="3" name="Titel 2"/>
          <p:cNvSpPr>
            <a:spLocks noGrp="1"/>
          </p:cNvSpPr>
          <p:nvPr>
            <p:ph type="title"/>
          </p:nvPr>
        </p:nvSpPr>
        <p:spPr/>
        <p:txBody>
          <a:bodyPr/>
          <a:lstStyle/>
          <a:p>
            <a:r>
              <a:rPr lang="da-DK" b="1" dirty="0" smtClean="0"/>
              <a:t>Indblæsninger </a:t>
            </a:r>
            <a:r>
              <a:rPr lang="da-DK" sz="2000" b="1" dirty="0"/>
              <a:t>- fortsat</a:t>
            </a:r>
            <a:r>
              <a:rPr lang="da-DK" sz="2000" dirty="0"/>
              <a:t/>
            </a:r>
            <a:br>
              <a:rPr lang="da-DK" sz="2000" dirty="0"/>
            </a:br>
            <a:endParaRPr lang="da-DK" sz="2000" b="1" dirty="0"/>
          </a:p>
        </p:txBody>
      </p:sp>
      <p:sp>
        <p:nvSpPr>
          <p:cNvPr id="5" name="Rektangel 4"/>
          <p:cNvSpPr/>
          <p:nvPr/>
        </p:nvSpPr>
        <p:spPr>
          <a:xfrm>
            <a:off x="917262" y="3532504"/>
            <a:ext cx="6096000" cy="2010807"/>
          </a:xfrm>
          <a:prstGeom prst="rect">
            <a:avLst/>
          </a:prstGeom>
        </p:spPr>
        <p:txBody>
          <a:bodyPr>
            <a:spAutoFit/>
          </a:bodyPr>
          <a:lstStyle/>
          <a:p>
            <a:pPr marL="228600" lvl="0" indent="-228600">
              <a:lnSpc>
                <a:spcPct val="90000"/>
              </a:lnSpc>
              <a:spcBef>
                <a:spcPts val="1000"/>
              </a:spcBef>
              <a:buClr>
                <a:srgbClr val="DC0048"/>
              </a:buClr>
              <a:buFont typeface="Arial"/>
              <a:buChar char="•"/>
            </a:pPr>
            <a:r>
              <a:rPr lang="da-DK" sz="2000" dirty="0">
                <a:solidFill>
                  <a:prstClr val="black">
                    <a:lumMod val="65000"/>
                    <a:lumOff val="35000"/>
                  </a:prstClr>
                </a:solidFill>
              </a:rPr>
              <a:t>Mad</a:t>
            </a:r>
            <a:br>
              <a:rPr lang="da-DK" sz="2000" dirty="0">
                <a:solidFill>
                  <a:prstClr val="black">
                    <a:lumMod val="65000"/>
                    <a:lumOff val="35000"/>
                  </a:prstClr>
                </a:solidFill>
              </a:rPr>
            </a:br>
            <a:endParaRPr lang="da-DK" sz="2000" dirty="0">
              <a:solidFill>
                <a:prstClr val="black">
                  <a:lumMod val="65000"/>
                  <a:lumOff val="35000"/>
                </a:prstClr>
              </a:solidFill>
            </a:endParaRPr>
          </a:p>
          <a:p>
            <a:pPr marL="228600" lvl="0" indent="-228600">
              <a:lnSpc>
                <a:spcPct val="90000"/>
              </a:lnSpc>
              <a:spcBef>
                <a:spcPts val="1000"/>
              </a:spcBef>
              <a:buClr>
                <a:srgbClr val="DC0048"/>
              </a:buClr>
              <a:buFont typeface="Arial"/>
              <a:buChar char="•"/>
            </a:pPr>
            <a:r>
              <a:rPr lang="da-DK" sz="2000" dirty="0">
                <a:solidFill>
                  <a:prstClr val="black">
                    <a:lumMod val="65000"/>
                    <a:lumOff val="35000"/>
                  </a:prstClr>
                </a:solidFill>
              </a:rPr>
              <a:t>Tandprotese</a:t>
            </a:r>
            <a:br>
              <a:rPr lang="da-DK" sz="2000" dirty="0">
                <a:solidFill>
                  <a:prstClr val="black">
                    <a:lumMod val="65000"/>
                    <a:lumOff val="35000"/>
                  </a:prstClr>
                </a:solidFill>
              </a:rPr>
            </a:br>
            <a:endParaRPr lang="da-DK" sz="2000" dirty="0">
              <a:solidFill>
                <a:prstClr val="black">
                  <a:lumMod val="65000"/>
                  <a:lumOff val="35000"/>
                </a:prstClr>
              </a:solidFill>
            </a:endParaRPr>
          </a:p>
          <a:p>
            <a:pPr marL="228600" lvl="0" indent="-228600">
              <a:lnSpc>
                <a:spcPct val="90000"/>
              </a:lnSpc>
              <a:spcBef>
                <a:spcPts val="1000"/>
              </a:spcBef>
              <a:buClr>
                <a:srgbClr val="DC0048"/>
              </a:buClr>
              <a:buFont typeface="Arial"/>
              <a:buChar char="•"/>
            </a:pPr>
            <a:r>
              <a:rPr lang="da-DK" sz="2000" dirty="0">
                <a:solidFill>
                  <a:prstClr val="black">
                    <a:lumMod val="65000"/>
                    <a:lumOff val="35000"/>
                  </a:prstClr>
                </a:solidFill>
              </a:rPr>
              <a:t>Legetøj</a:t>
            </a:r>
            <a:br>
              <a:rPr lang="da-DK" sz="2000" dirty="0">
                <a:solidFill>
                  <a:prstClr val="black">
                    <a:lumMod val="65000"/>
                    <a:lumOff val="35000"/>
                  </a:prstClr>
                </a:solidFill>
              </a:rPr>
            </a:br>
            <a:endParaRPr lang="da-DK" sz="2000" dirty="0">
              <a:solidFill>
                <a:prstClr val="black">
                  <a:lumMod val="65000"/>
                  <a:lumOff val="35000"/>
                </a:prstClr>
              </a:solidFill>
            </a:endParaRPr>
          </a:p>
        </p:txBody>
      </p:sp>
    </p:spTree>
    <p:extLst>
      <p:ext uri="{BB962C8B-B14F-4D97-AF65-F5344CB8AC3E}">
        <p14:creationId xmlns:p14="http://schemas.microsoft.com/office/powerpoint/2010/main" val="20272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093" y="3422866"/>
            <a:ext cx="2483585" cy="240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ladsholder til tekst 8"/>
          <p:cNvSpPr>
            <a:spLocks noGrp="1"/>
          </p:cNvSpPr>
          <p:nvPr>
            <p:ph type="body" sz="quarter" idx="12"/>
          </p:nvPr>
        </p:nvSpPr>
        <p:spPr>
          <a:xfrm>
            <a:off x="836346" y="2087033"/>
            <a:ext cx="4333183" cy="391452"/>
          </a:xfrm>
        </p:spPr>
        <p:txBody>
          <a:bodyPr/>
          <a:lstStyle/>
          <a:p>
            <a:r>
              <a:rPr lang="da-DK" altLang="da-DK" dirty="0" smtClean="0">
                <a:solidFill>
                  <a:srgbClr val="575757"/>
                </a:solidFill>
                <a:cs typeface="Arial" pitchFamily="34" charset="0"/>
              </a:rPr>
              <a:t>Indblæsninger til </a:t>
            </a:r>
            <a:r>
              <a:rPr lang="da-DK" altLang="da-DK" dirty="0">
                <a:solidFill>
                  <a:srgbClr val="575757"/>
                </a:solidFill>
                <a:cs typeface="Arial" pitchFamily="34" charset="0"/>
              </a:rPr>
              <a:t>børn</a:t>
            </a:r>
          </a:p>
          <a:p>
            <a:endParaRPr lang="da-DK" dirty="0"/>
          </a:p>
        </p:txBody>
      </p:sp>
      <p:sp>
        <p:nvSpPr>
          <p:cNvPr id="4" name="Rectangle 6"/>
          <p:cNvSpPr>
            <a:spLocks noGrp="1" noChangeArrowheads="1"/>
          </p:cNvSpPr>
          <p:nvPr>
            <p:ph sz="quarter" idx="10"/>
          </p:nvPr>
        </p:nvSpPr>
        <p:spPr bwMode="auto">
          <a:xfrm>
            <a:off x="842966" y="2582267"/>
            <a:ext cx="4333184" cy="380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lnSpc>
                <a:spcPct val="100000"/>
              </a:lnSpc>
              <a:buNone/>
            </a:pPr>
            <a:r>
              <a:rPr lang="da-DK" altLang="da-DK" sz="2000" dirty="0" smtClean="0">
                <a:solidFill>
                  <a:srgbClr val="575757"/>
                </a:solidFill>
                <a:cs typeface="Arial" pitchFamily="34" charset="0"/>
              </a:rPr>
              <a:t>Hyppigste årsag hos børn er iltmangel </a:t>
            </a:r>
          </a:p>
          <a:p>
            <a:pPr marL="0" indent="0" eaLnBrk="1" hangingPunct="1">
              <a:lnSpc>
                <a:spcPct val="100000"/>
              </a:lnSpc>
              <a:buNone/>
            </a:pPr>
            <a:r>
              <a:rPr lang="da-DK" altLang="da-DK" sz="2000" dirty="0" smtClean="0">
                <a:solidFill>
                  <a:srgbClr val="575757"/>
                </a:solidFill>
                <a:cs typeface="Arial" pitchFamily="34" charset="0"/>
              </a:rPr>
              <a:t>Giv 5 </a:t>
            </a:r>
            <a:r>
              <a:rPr lang="da-DK" altLang="da-DK" sz="2000" dirty="0">
                <a:solidFill>
                  <a:srgbClr val="575757"/>
                </a:solidFill>
                <a:cs typeface="Arial" pitchFamily="34" charset="0"/>
              </a:rPr>
              <a:t>indblæsninger før hjertemassage</a:t>
            </a:r>
            <a:endParaRPr lang="da-DK" altLang="da-DK" sz="2000" dirty="0">
              <a:cs typeface="Arial" pitchFamily="34" charset="0"/>
            </a:endParaRPr>
          </a:p>
          <a:p>
            <a:pPr eaLnBrk="1" hangingPunct="1">
              <a:lnSpc>
                <a:spcPct val="80000"/>
              </a:lnSpc>
              <a:buFontTx/>
              <a:buNone/>
            </a:pPr>
            <a:endParaRPr lang="da-DK" altLang="da-DK" dirty="0" smtClean="0">
              <a:cs typeface="Arial" pitchFamily="34" charset="0"/>
            </a:endParaRPr>
          </a:p>
          <a:p>
            <a:pPr eaLnBrk="1" hangingPunct="1">
              <a:lnSpc>
                <a:spcPct val="80000"/>
              </a:lnSpc>
              <a:buFontTx/>
              <a:buNone/>
            </a:pPr>
            <a:r>
              <a:rPr lang="da-DK" altLang="da-DK" dirty="0" smtClean="0">
                <a:cs typeface="Arial" pitchFamily="34" charset="0"/>
              </a:rPr>
              <a:t>		              	</a:t>
            </a:r>
          </a:p>
        </p:txBody>
      </p:sp>
      <p:sp>
        <p:nvSpPr>
          <p:cNvPr id="8" name="Pladsholder til indhold 7"/>
          <p:cNvSpPr>
            <a:spLocks noGrp="1"/>
          </p:cNvSpPr>
          <p:nvPr>
            <p:ph sz="quarter" idx="11"/>
          </p:nvPr>
        </p:nvSpPr>
        <p:spPr>
          <a:xfrm>
            <a:off x="5334004" y="2594165"/>
            <a:ext cx="4787771" cy="3676109"/>
          </a:xfrm>
        </p:spPr>
        <p:txBody>
          <a:bodyPr/>
          <a:lstStyle/>
          <a:p>
            <a:pPr marL="0" indent="0">
              <a:buNone/>
            </a:pPr>
            <a:r>
              <a:rPr lang="da-DK" sz="2000" dirty="0" smtClean="0">
                <a:solidFill>
                  <a:srgbClr val="575757"/>
                </a:solidFill>
                <a:latin typeface="+mn-lt"/>
              </a:rPr>
              <a:t>På den </a:t>
            </a:r>
            <a:r>
              <a:rPr lang="da-DK" sz="2000" dirty="0">
                <a:solidFill>
                  <a:srgbClr val="575757"/>
                </a:solidFill>
                <a:latin typeface="+mn-lt"/>
              </a:rPr>
              <a:t>nederste halvdel af brystbenet</a:t>
            </a:r>
          </a:p>
          <a:p>
            <a:pPr marL="0" indent="0">
              <a:buNone/>
            </a:pPr>
            <a:r>
              <a:rPr lang="da-DK" sz="2000" dirty="0" smtClean="0">
                <a:solidFill>
                  <a:srgbClr val="575757"/>
                </a:solidFill>
                <a:latin typeface="+mn-lt"/>
              </a:rPr>
              <a:t>Tryk 1/3 </a:t>
            </a:r>
            <a:r>
              <a:rPr lang="da-DK" sz="2000" dirty="0">
                <a:solidFill>
                  <a:srgbClr val="575757"/>
                </a:solidFill>
                <a:latin typeface="+mn-lt"/>
              </a:rPr>
              <a:t>af brystkassens dybde</a:t>
            </a:r>
          </a:p>
          <a:p>
            <a:pPr marL="0" indent="0">
              <a:buNone/>
            </a:pPr>
            <a:r>
              <a:rPr lang="da-DK" sz="2000" dirty="0">
                <a:solidFill>
                  <a:srgbClr val="575757"/>
                </a:solidFill>
                <a:latin typeface="+mn-lt"/>
              </a:rPr>
              <a:t>100 - 120 pr. min </a:t>
            </a:r>
          </a:p>
          <a:p>
            <a:pPr marL="0" indent="0">
              <a:buNone/>
            </a:pPr>
            <a:endParaRPr lang="da-DK" sz="2000" dirty="0">
              <a:solidFill>
                <a:srgbClr val="575757"/>
              </a:solidFill>
              <a:latin typeface="+mn-lt"/>
            </a:endParaRPr>
          </a:p>
        </p:txBody>
      </p:sp>
      <p:sp>
        <p:nvSpPr>
          <p:cNvPr id="10" name="Pladsholder til tekst 9"/>
          <p:cNvSpPr>
            <a:spLocks noGrp="1"/>
          </p:cNvSpPr>
          <p:nvPr>
            <p:ph type="body" sz="quarter" idx="13"/>
          </p:nvPr>
        </p:nvSpPr>
        <p:spPr>
          <a:xfrm>
            <a:off x="5361164" y="2078810"/>
            <a:ext cx="3708596" cy="391457"/>
          </a:xfrm>
        </p:spPr>
        <p:txBody>
          <a:bodyPr/>
          <a:lstStyle/>
          <a:p>
            <a:r>
              <a:rPr lang="da-DK" dirty="0" smtClean="0"/>
              <a:t>Hjertemassage til børn</a:t>
            </a:r>
            <a:endParaRPr lang="da-DK" dirty="0"/>
          </a:p>
        </p:txBody>
      </p:sp>
      <p:sp>
        <p:nvSpPr>
          <p:cNvPr id="3" name="Titel 2"/>
          <p:cNvSpPr>
            <a:spLocks noGrp="1"/>
          </p:cNvSpPr>
          <p:nvPr>
            <p:ph type="title"/>
          </p:nvPr>
        </p:nvSpPr>
        <p:spPr/>
        <p:txBody>
          <a:bodyPr/>
          <a:lstStyle/>
          <a:p>
            <a:r>
              <a:rPr lang="da-DK" b="1" dirty="0" smtClean="0"/>
              <a:t>Børn</a:t>
            </a:r>
            <a:endParaRPr lang="da-DK" sz="1600" b="1" dirty="0"/>
          </a:p>
        </p:txBody>
      </p:sp>
      <p:sp>
        <p:nvSpPr>
          <p:cNvPr id="12" name="Afrundet rektangel 11"/>
          <p:cNvSpPr/>
          <p:nvPr/>
        </p:nvSpPr>
        <p:spPr>
          <a:xfrm>
            <a:off x="983412" y="5856566"/>
            <a:ext cx="8230441" cy="457200"/>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da-DK" sz="2000" b="1" dirty="0">
                <a:solidFill>
                  <a:srgbClr val="575757"/>
                </a:solidFill>
              </a:rPr>
              <a:t>H</a:t>
            </a:r>
            <a:r>
              <a:rPr lang="da-DK" sz="2000" b="1" dirty="0" smtClean="0">
                <a:solidFill>
                  <a:srgbClr val="575757"/>
                </a:solidFill>
              </a:rPr>
              <a:t>jertemassage </a:t>
            </a:r>
            <a:r>
              <a:rPr lang="da-DK" sz="2000" b="1" dirty="0">
                <a:solidFill>
                  <a:srgbClr val="575757"/>
                </a:solidFill>
              </a:rPr>
              <a:t>og </a:t>
            </a:r>
            <a:r>
              <a:rPr lang="da-DK" sz="2000" b="1" dirty="0" smtClean="0">
                <a:solidFill>
                  <a:srgbClr val="575757"/>
                </a:solidFill>
              </a:rPr>
              <a:t>indblæsninger 15:2</a:t>
            </a:r>
            <a:endParaRPr lang="da-DK" sz="2000" b="1" dirty="0">
              <a:solidFill>
                <a:srgbClr val="575757"/>
              </a:solidFill>
            </a:endParaRPr>
          </a:p>
        </p:txBody>
      </p:sp>
      <p:sp>
        <p:nvSpPr>
          <p:cNvPr id="2" name="Tekstboks 1"/>
          <p:cNvSpPr txBox="1"/>
          <p:nvPr/>
        </p:nvSpPr>
        <p:spPr>
          <a:xfrm>
            <a:off x="836770" y="1345732"/>
            <a:ext cx="8644354" cy="400110"/>
          </a:xfrm>
          <a:prstGeom prst="rect">
            <a:avLst/>
          </a:prstGeom>
          <a:noFill/>
        </p:spPr>
        <p:txBody>
          <a:bodyPr wrap="none" rtlCol="0">
            <a:spAutoFit/>
          </a:bodyPr>
          <a:lstStyle/>
          <a:p>
            <a:r>
              <a:rPr lang="da-DK" sz="2000" dirty="0" smtClean="0">
                <a:solidFill>
                  <a:srgbClr val="575757"/>
                </a:solidFill>
              </a:rPr>
              <a:t>Er du alene med barnet skal du påbegynde og give HLR i 1 minut før du alarmerer</a:t>
            </a:r>
            <a:endParaRPr lang="da-DK" sz="2000" dirty="0">
              <a:solidFill>
                <a:srgbClr val="575757"/>
              </a:solidFill>
            </a:endParaRPr>
          </a:p>
        </p:txBody>
      </p:sp>
      <p:pic>
        <p:nvPicPr>
          <p:cNvPr id="13" name="Billed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5611" y="3881807"/>
            <a:ext cx="23082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34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2"/>
          </p:nvPr>
        </p:nvSpPr>
        <p:spPr>
          <a:xfrm>
            <a:off x="836345" y="2041595"/>
            <a:ext cx="4046205" cy="391452"/>
          </a:xfrm>
        </p:spPr>
        <p:txBody>
          <a:bodyPr/>
          <a:lstStyle/>
          <a:p>
            <a:r>
              <a:rPr lang="da-DK" altLang="da-DK" dirty="0">
                <a:cs typeface="Arial" pitchFamily="34" charset="0"/>
              </a:rPr>
              <a:t>Hent </a:t>
            </a:r>
            <a:r>
              <a:rPr lang="da-DK" altLang="da-DK" dirty="0" smtClean="0">
                <a:cs typeface="Arial" pitchFamily="34" charset="0"/>
              </a:rPr>
              <a:t>en </a:t>
            </a:r>
            <a:r>
              <a:rPr lang="da-DK" altLang="da-DK" dirty="0">
                <a:cs typeface="Arial" pitchFamily="34" charset="0"/>
              </a:rPr>
              <a:t>h</a:t>
            </a:r>
            <a:r>
              <a:rPr lang="da-DK" altLang="da-DK" dirty="0" smtClean="0">
                <a:cs typeface="Arial" pitchFamily="34" charset="0"/>
              </a:rPr>
              <a:t>jertestarter (AED)</a:t>
            </a:r>
            <a:endParaRPr lang="da-DK" altLang="da-DK" dirty="0">
              <a:cs typeface="Arial" pitchFamily="34" charset="0"/>
            </a:endParaRPr>
          </a:p>
          <a:p>
            <a:endParaRPr lang="da-DK" dirty="0"/>
          </a:p>
        </p:txBody>
      </p:sp>
      <p:sp>
        <p:nvSpPr>
          <p:cNvPr id="51203" name="Rectangle 6"/>
          <p:cNvSpPr>
            <a:spLocks noGrp="1" noChangeArrowheads="1"/>
          </p:cNvSpPr>
          <p:nvPr>
            <p:ph sz="quarter" idx="10"/>
          </p:nvPr>
        </p:nvSpPr>
        <p:spPr>
          <a:xfrm>
            <a:off x="836346" y="2778785"/>
            <a:ext cx="4391262" cy="3809198"/>
          </a:xfrm>
        </p:spPr>
        <p:txBody>
          <a:bodyPr/>
          <a:lstStyle/>
          <a:p>
            <a:pPr>
              <a:lnSpc>
                <a:spcPct val="200000"/>
              </a:lnSpc>
            </a:pPr>
            <a:r>
              <a:rPr lang="da-DK" altLang="da-DK" sz="2000" dirty="0" smtClean="0">
                <a:latin typeface="+mn-lt"/>
                <a:cs typeface="Arial" pitchFamily="34" charset="0"/>
              </a:rPr>
              <a:t>Tænd og følg instruktionerne</a:t>
            </a:r>
          </a:p>
          <a:p>
            <a:pPr>
              <a:lnSpc>
                <a:spcPct val="200000"/>
              </a:lnSpc>
            </a:pPr>
            <a:r>
              <a:rPr lang="da-DK" altLang="da-DK" sz="2000" dirty="0" smtClean="0">
                <a:latin typeface="+mn-lt"/>
                <a:cs typeface="Arial" pitchFamily="34" charset="0"/>
              </a:rPr>
              <a:t>Placer </a:t>
            </a:r>
            <a:r>
              <a:rPr lang="da-DK" altLang="da-DK" sz="2000" dirty="0" smtClean="0">
                <a:latin typeface="+mn-lt"/>
                <a:cs typeface="Arial" pitchFamily="34" charset="0"/>
              </a:rPr>
              <a:t>klistermærker med elektroder </a:t>
            </a:r>
          </a:p>
          <a:p>
            <a:pPr>
              <a:lnSpc>
                <a:spcPct val="200000"/>
              </a:lnSpc>
            </a:pPr>
            <a:r>
              <a:rPr lang="da-DK" altLang="da-DK" sz="2000" dirty="0" smtClean="0">
                <a:latin typeface="+mn-lt"/>
                <a:cs typeface="Arial" pitchFamily="34" charset="0"/>
              </a:rPr>
              <a:t>Undgå pauser i </a:t>
            </a:r>
            <a:r>
              <a:rPr lang="da-DK" altLang="da-DK" sz="2000" dirty="0" smtClean="0">
                <a:latin typeface="+mn-lt"/>
                <a:cs typeface="Arial" pitchFamily="34" charset="0"/>
              </a:rPr>
              <a:t>hjertemassagen</a:t>
            </a:r>
            <a:r>
              <a:rPr lang="da-DK" altLang="da-DK" sz="2000" dirty="0">
                <a:latin typeface="+mn-lt"/>
                <a:cs typeface="Arial" pitchFamily="34" charset="0"/>
              </a:rPr>
              <a:t/>
            </a:r>
            <a:br>
              <a:rPr lang="da-DK" altLang="da-DK" sz="2000" dirty="0">
                <a:latin typeface="+mn-lt"/>
                <a:cs typeface="Arial" pitchFamily="34" charset="0"/>
              </a:rPr>
            </a:br>
            <a:endParaRPr lang="da-DK" altLang="da-DK" sz="2000" dirty="0">
              <a:latin typeface="+mn-lt"/>
              <a:cs typeface="Arial" pitchFamily="34" charset="0"/>
            </a:endParaRPr>
          </a:p>
          <a:p>
            <a:pPr eaLnBrk="1" hangingPunct="1">
              <a:lnSpc>
                <a:spcPct val="80000"/>
              </a:lnSpc>
              <a:buFontTx/>
              <a:buNone/>
            </a:pPr>
            <a:endParaRPr lang="da-DK" altLang="da-DK" sz="3200" dirty="0">
              <a:latin typeface="+mn-lt"/>
              <a:cs typeface="Arial" pitchFamily="34" charset="0"/>
            </a:endParaRPr>
          </a:p>
          <a:p>
            <a:pPr eaLnBrk="1" hangingPunct="1">
              <a:lnSpc>
                <a:spcPct val="80000"/>
              </a:lnSpc>
              <a:buFontTx/>
              <a:buNone/>
            </a:pPr>
            <a:r>
              <a:rPr lang="da-DK" altLang="da-DK" sz="3200" dirty="0">
                <a:latin typeface="+mn-lt"/>
                <a:cs typeface="Arial" pitchFamily="34" charset="0"/>
              </a:rPr>
              <a:t>		              	</a:t>
            </a:r>
          </a:p>
        </p:txBody>
      </p:sp>
      <p:pic>
        <p:nvPicPr>
          <p:cNvPr id="1028" name="Picture 4"/>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5804291" y="3022283"/>
            <a:ext cx="2080881" cy="253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dsholder til tekst 3"/>
          <p:cNvSpPr>
            <a:spLocks noGrp="1"/>
          </p:cNvSpPr>
          <p:nvPr>
            <p:ph type="body" sz="quarter" idx="13"/>
          </p:nvPr>
        </p:nvSpPr>
        <p:spPr>
          <a:xfrm>
            <a:off x="5558280" y="2041590"/>
            <a:ext cx="3708596" cy="391457"/>
          </a:xfrm>
        </p:spPr>
        <p:txBody>
          <a:bodyPr/>
          <a:lstStyle/>
          <a:p>
            <a:r>
              <a:rPr lang="da-DK" dirty="0" smtClean="0"/>
              <a:t>Tal højt og giv tegn</a:t>
            </a:r>
            <a:endParaRPr lang="da-DK" dirty="0"/>
          </a:p>
        </p:txBody>
      </p:sp>
      <p:sp>
        <p:nvSpPr>
          <p:cNvPr id="51202" name="Rectangle 4"/>
          <p:cNvSpPr>
            <a:spLocks noGrp="1" noChangeArrowheads="1"/>
          </p:cNvSpPr>
          <p:nvPr>
            <p:ph type="title"/>
          </p:nvPr>
        </p:nvSpPr>
        <p:spPr/>
        <p:txBody>
          <a:bodyPr/>
          <a:lstStyle/>
          <a:p>
            <a:pPr eaLnBrk="1" hangingPunct="1"/>
            <a:r>
              <a:rPr lang="da-DK" altLang="da-DK" b="1" dirty="0" smtClean="0">
                <a:solidFill>
                  <a:srgbClr val="575757"/>
                </a:solidFill>
              </a:rPr>
              <a:t>Hjertestarter (AED) </a:t>
            </a:r>
            <a:endParaRPr lang="da-DK" altLang="da-DK" sz="2000" b="1" dirty="0">
              <a:solidFill>
                <a:srgbClr val="575757"/>
              </a:solidFill>
            </a:endParaRPr>
          </a:p>
        </p:txBody>
      </p:sp>
      <p:sp>
        <p:nvSpPr>
          <p:cNvPr id="2" name="Afrundet rektangel 1"/>
          <p:cNvSpPr/>
          <p:nvPr/>
        </p:nvSpPr>
        <p:spPr>
          <a:xfrm>
            <a:off x="931653" y="5986732"/>
            <a:ext cx="7729268" cy="474453"/>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smtClean="0">
                <a:solidFill>
                  <a:srgbClr val="575757"/>
                </a:solidFill>
              </a:rPr>
              <a:t>Hvor skal klistermærker med elektroder placeres?</a:t>
            </a:r>
            <a:endParaRPr lang="da-DK" sz="2000" b="1" dirty="0">
              <a:solidFill>
                <a:srgbClr val="575757"/>
              </a:solidFill>
            </a:endParaRPr>
          </a:p>
        </p:txBody>
      </p:sp>
      <p:sp>
        <p:nvSpPr>
          <p:cNvPr id="5" name="Oval billedforklaring 4"/>
          <p:cNvSpPr/>
          <p:nvPr/>
        </p:nvSpPr>
        <p:spPr>
          <a:xfrm>
            <a:off x="7807538" y="2447027"/>
            <a:ext cx="2691442" cy="1498450"/>
          </a:xfrm>
          <a:prstGeom prst="wedgeEllipseCallout">
            <a:avLst>
              <a:gd name="adj1" fmla="val -71803"/>
              <a:gd name="adj2" fmla="val 31363"/>
            </a:avLst>
          </a:prstGeom>
          <a:no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smtClean="0">
                <a:solidFill>
                  <a:srgbClr val="575757"/>
                </a:solidFill>
              </a:rPr>
              <a:t>ALLE VÆK!</a:t>
            </a:r>
          </a:p>
          <a:p>
            <a:pPr algn="ctr"/>
            <a:r>
              <a:rPr lang="da-DK" sz="2000" b="1" dirty="0" smtClean="0">
                <a:solidFill>
                  <a:srgbClr val="575757"/>
                </a:solidFill>
              </a:rPr>
              <a:t>JEG STØDER!</a:t>
            </a:r>
            <a:r>
              <a:rPr lang="da-DK" dirty="0" smtClean="0"/>
              <a:t>!</a:t>
            </a:r>
            <a:endParaRPr lang="da-DK" dirty="0"/>
          </a:p>
        </p:txBody>
      </p:sp>
    </p:spTree>
    <p:extLst>
      <p:ext uri="{BB962C8B-B14F-4D97-AF65-F5344CB8AC3E}">
        <p14:creationId xmlns:p14="http://schemas.microsoft.com/office/powerpoint/2010/main" val="4275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6"/>
          <p:cNvSpPr>
            <a:spLocks noGrp="1" noChangeArrowheads="1"/>
          </p:cNvSpPr>
          <p:nvPr>
            <p:ph sz="quarter" idx="10"/>
          </p:nvPr>
        </p:nvSpPr>
        <p:spPr>
          <a:xfrm>
            <a:off x="845950" y="2048349"/>
            <a:ext cx="9712781" cy="4298358"/>
          </a:xfrm>
          <a:prstGeom prst="rect">
            <a:avLst/>
          </a:prstGeom>
        </p:spPr>
        <p:txBody>
          <a:bodyPr lIns="108850" tIns="54426" rIns="108850" bIns="54426"/>
          <a:lstStyle/>
          <a:p>
            <a:pPr eaLnBrk="1" hangingPunct="1">
              <a:lnSpc>
                <a:spcPct val="80000"/>
              </a:lnSpc>
              <a:buFontTx/>
              <a:buNone/>
            </a:pPr>
            <a:r>
              <a:rPr lang="da-DK" altLang="da-DK" sz="2400" dirty="0" smtClean="0">
                <a:solidFill>
                  <a:srgbClr val="575757"/>
                </a:solidFill>
                <a:latin typeface="+mn-lt"/>
                <a:cs typeface="Arial" pitchFamily="34" charset="0"/>
              </a:rPr>
              <a:t>Når du placerer klistermærker med elektroder korrekt har det størst effekt</a:t>
            </a:r>
          </a:p>
          <a:p>
            <a:pPr eaLnBrk="1" hangingPunct="1">
              <a:lnSpc>
                <a:spcPct val="80000"/>
              </a:lnSpc>
              <a:buFontTx/>
              <a:buNone/>
            </a:pPr>
            <a:endParaRPr lang="da-DK" altLang="da-DK" dirty="0" smtClean="0">
              <a:cs typeface="Arial" pitchFamily="34" charset="0"/>
            </a:endParaRPr>
          </a:p>
          <a:p>
            <a:pPr eaLnBrk="1" hangingPunct="1">
              <a:lnSpc>
                <a:spcPct val="80000"/>
              </a:lnSpc>
              <a:buFontTx/>
              <a:buNone/>
            </a:pPr>
            <a:endParaRPr lang="da-DK" altLang="da-DK" dirty="0" smtClean="0">
              <a:cs typeface="Arial" pitchFamily="34" charset="0"/>
            </a:endParaRPr>
          </a:p>
          <a:p>
            <a:pPr eaLnBrk="1" hangingPunct="1">
              <a:lnSpc>
                <a:spcPct val="80000"/>
              </a:lnSpc>
              <a:buFontTx/>
              <a:buNone/>
            </a:pPr>
            <a:r>
              <a:rPr lang="da-DK" altLang="da-DK" dirty="0" smtClean="0">
                <a:cs typeface="Arial" pitchFamily="34" charset="0"/>
              </a:rPr>
              <a:t>		              	</a:t>
            </a:r>
          </a:p>
        </p:txBody>
      </p:sp>
      <p:sp>
        <p:nvSpPr>
          <p:cNvPr id="53250" name="Rectangle 4"/>
          <p:cNvSpPr>
            <a:spLocks noGrp="1" noChangeArrowheads="1"/>
          </p:cNvSpPr>
          <p:nvPr>
            <p:ph type="title"/>
          </p:nvPr>
        </p:nvSpPr>
        <p:spPr>
          <a:xfrm>
            <a:off x="842966" y="648677"/>
            <a:ext cx="8853125" cy="665173"/>
          </a:xfrm>
          <a:prstGeom prst="rect">
            <a:avLst/>
          </a:prstGeom>
        </p:spPr>
        <p:txBody>
          <a:bodyPr lIns="108850" tIns="54426" rIns="108850" bIns="54426"/>
          <a:lstStyle/>
          <a:p>
            <a:pPr eaLnBrk="1" hangingPunct="1"/>
            <a:r>
              <a:rPr lang="da-DK" altLang="da-DK" b="1" dirty="0" smtClean="0">
                <a:solidFill>
                  <a:srgbClr val="575757"/>
                </a:solidFill>
              </a:rPr>
              <a:t>Hjertestarter (AED)</a:t>
            </a:r>
            <a:r>
              <a:rPr lang="da-DK" altLang="da-DK" sz="2000" b="1" dirty="0" smtClean="0">
                <a:solidFill>
                  <a:srgbClr val="575757"/>
                </a:solidFill>
              </a:rPr>
              <a:t> - fortsat</a:t>
            </a:r>
            <a:endParaRPr lang="da-DK" altLang="da-DK" sz="2000" b="1" dirty="0">
              <a:solidFill>
                <a:srgbClr val="575757"/>
              </a:solidFill>
            </a:endParaRPr>
          </a:p>
        </p:txBody>
      </p:sp>
      <p:pic>
        <p:nvPicPr>
          <p:cNvPr id="53259" name="Picture 2" descr="http://www.radiologyinfo.org/photocat/popup/chest-ct-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474" y="2606180"/>
            <a:ext cx="3109786" cy="183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350" y="4547365"/>
            <a:ext cx="3109786" cy="183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Lige pilforbindelse 2"/>
          <p:cNvCxnSpPr/>
          <p:nvPr/>
        </p:nvCxnSpPr>
        <p:spPr>
          <a:xfrm>
            <a:off x="3834820" y="2780518"/>
            <a:ext cx="2186418" cy="1015104"/>
          </a:xfrm>
          <a:prstGeom prst="straightConnector1">
            <a:avLst/>
          </a:prstGeom>
          <a:ln w="50800">
            <a:solidFill>
              <a:srgbClr val="92D05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Lige pilforbindelse 7"/>
          <p:cNvCxnSpPr/>
          <p:nvPr/>
        </p:nvCxnSpPr>
        <p:spPr>
          <a:xfrm>
            <a:off x="4083144" y="4725470"/>
            <a:ext cx="1827791" cy="441754"/>
          </a:xfrm>
          <a:prstGeom prst="straightConnector1">
            <a:avLst/>
          </a:prstGeom>
          <a:ln w="50800">
            <a:solidFill>
              <a:srgbClr val="DC0048"/>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394" y="2607990"/>
            <a:ext cx="2013820" cy="183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128" y="4561248"/>
            <a:ext cx="2023167" cy="178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boks 9"/>
          <p:cNvSpPr txBox="1"/>
          <p:nvPr/>
        </p:nvSpPr>
        <p:spPr>
          <a:xfrm>
            <a:off x="6650965" y="3088248"/>
            <a:ext cx="2570673" cy="707886"/>
          </a:xfrm>
          <a:prstGeom prst="rect">
            <a:avLst/>
          </a:prstGeom>
          <a:noFill/>
        </p:spPr>
        <p:txBody>
          <a:bodyPr wrap="square" rtlCol="0">
            <a:spAutoFit/>
          </a:bodyPr>
          <a:lstStyle/>
          <a:p>
            <a:r>
              <a:rPr lang="da-DK" sz="4000" b="1" dirty="0" smtClean="0">
                <a:solidFill>
                  <a:srgbClr val="92D050"/>
                </a:solidFill>
              </a:rPr>
              <a:t>Korrekt</a:t>
            </a:r>
            <a:endParaRPr lang="da-DK" sz="4000" b="1" dirty="0">
              <a:solidFill>
                <a:srgbClr val="92D050"/>
              </a:solidFill>
            </a:endParaRPr>
          </a:p>
        </p:txBody>
      </p:sp>
      <p:sp>
        <p:nvSpPr>
          <p:cNvPr id="18" name="Tekstboks 17"/>
          <p:cNvSpPr txBox="1"/>
          <p:nvPr/>
        </p:nvSpPr>
        <p:spPr>
          <a:xfrm>
            <a:off x="6630845" y="5068289"/>
            <a:ext cx="2823714" cy="707886"/>
          </a:xfrm>
          <a:prstGeom prst="rect">
            <a:avLst/>
          </a:prstGeom>
          <a:noFill/>
        </p:spPr>
        <p:txBody>
          <a:bodyPr wrap="square" rtlCol="0">
            <a:spAutoFit/>
          </a:bodyPr>
          <a:lstStyle/>
          <a:p>
            <a:r>
              <a:rPr lang="da-DK" sz="4000" b="1" dirty="0" smtClean="0">
                <a:solidFill>
                  <a:srgbClr val="DC0048"/>
                </a:solidFill>
              </a:rPr>
              <a:t>Ukorrekt </a:t>
            </a:r>
            <a:endParaRPr lang="da-DK" sz="4000" b="1" dirty="0">
              <a:solidFill>
                <a:srgbClr val="DC0048"/>
              </a:solidFill>
            </a:endParaRPr>
          </a:p>
        </p:txBody>
      </p:sp>
    </p:spTree>
    <p:extLst>
      <p:ext uri="{BB962C8B-B14F-4D97-AF65-F5344CB8AC3E}">
        <p14:creationId xmlns:p14="http://schemas.microsoft.com/office/powerpoint/2010/main" val="516543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b="1" dirty="0" smtClean="0"/>
              <a:t>Kursusplan </a:t>
            </a:r>
            <a:endParaRPr lang="da-DK" b="1" dirty="0"/>
          </a:p>
        </p:txBody>
      </p:sp>
      <p:graphicFrame>
        <p:nvGraphicFramePr>
          <p:cNvPr id="2" name="Tabel 1"/>
          <p:cNvGraphicFramePr>
            <a:graphicFrameLocks noGrp="1"/>
          </p:cNvGraphicFramePr>
          <p:nvPr>
            <p:extLst>
              <p:ext uri="{D42A27DB-BD31-4B8C-83A1-F6EECF244321}">
                <p14:modId xmlns:p14="http://schemas.microsoft.com/office/powerpoint/2010/main" val="3674072197"/>
              </p:ext>
            </p:extLst>
          </p:nvPr>
        </p:nvGraphicFramePr>
        <p:xfrm>
          <a:off x="878775" y="1592115"/>
          <a:ext cx="8965870" cy="4673600"/>
        </p:xfrm>
        <a:graphic>
          <a:graphicData uri="http://schemas.openxmlformats.org/drawingml/2006/table">
            <a:tbl>
              <a:tblPr firstRow="1" bandRow="1">
                <a:tableStyleId>{5940675A-B579-460E-94D1-54222C63F5DA}</a:tableStyleId>
              </a:tblPr>
              <a:tblGrid>
                <a:gridCol w="914400"/>
                <a:gridCol w="8051470"/>
              </a:tblGrid>
              <a:tr h="370840">
                <a:tc>
                  <a:txBody>
                    <a:bodyPr/>
                    <a:lstStyle/>
                    <a:p>
                      <a:r>
                        <a:rPr lang="da-DK" sz="1800" dirty="0" smtClean="0">
                          <a:solidFill>
                            <a:srgbClr val="575757"/>
                          </a:solidFill>
                        </a:rPr>
                        <a:t>25 min.</a:t>
                      </a:r>
                      <a:endParaRPr lang="da-DK" sz="1800" dirty="0">
                        <a:solidFill>
                          <a:srgbClr val="575757"/>
                        </a:solidFill>
                      </a:endParaRPr>
                    </a:p>
                  </a:txBody>
                  <a:tcPr>
                    <a:lnR w="12700" cap="flat" cmpd="sng" algn="ctr">
                      <a:solidFill>
                        <a:schemeClr val="tx1"/>
                      </a:solidFill>
                      <a:prstDash val="solid"/>
                      <a:round/>
                      <a:headEnd type="none" w="med" len="med"/>
                      <a:tailEnd type="none" w="med" len="med"/>
                    </a:lnR>
                    <a:solidFill>
                      <a:schemeClr val="bg1"/>
                    </a:solidFill>
                  </a:tcPr>
                </a:tc>
                <a:tc>
                  <a:txBody>
                    <a:bodyPr/>
                    <a:lstStyle/>
                    <a:p>
                      <a:pPr marL="342900" indent="-342900">
                        <a:buFont typeface="Arial" panose="020B0604020202020204" pitchFamily="34" charset="0"/>
                        <a:buChar char="•"/>
                      </a:pPr>
                      <a:r>
                        <a:rPr lang="da-DK" sz="1800" b="0" dirty="0" smtClean="0">
                          <a:solidFill>
                            <a:srgbClr val="575757"/>
                          </a:solidFill>
                        </a:rPr>
                        <a:t>Velkommen</a:t>
                      </a:r>
                      <a:r>
                        <a:rPr lang="da-DK" sz="1800" b="0" baseline="0" dirty="0" smtClean="0">
                          <a:solidFill>
                            <a:srgbClr val="575757"/>
                          </a:solidFill>
                        </a:rPr>
                        <a:t> og præsentationsrunde </a:t>
                      </a:r>
                    </a:p>
                    <a:p>
                      <a:pPr marL="342900" indent="-342900">
                        <a:buFont typeface="Arial" panose="020B0604020202020204" pitchFamily="34" charset="0"/>
                        <a:buChar char="•"/>
                      </a:pPr>
                      <a:r>
                        <a:rPr lang="da-DK" sz="1800" b="0" dirty="0" smtClean="0">
                          <a:solidFill>
                            <a:srgbClr val="575757"/>
                          </a:solidFill>
                          <a:latin typeface="+mn-lt"/>
                        </a:rPr>
                        <a:t>Læringsudbytte, herunder kompetencer og ansvar i forbindelse med HLR</a:t>
                      </a:r>
                    </a:p>
                    <a:p>
                      <a:pPr marL="342900" indent="-342900">
                        <a:buFont typeface="Arial" panose="020B0604020202020204" pitchFamily="34" charset="0"/>
                        <a:buChar char="•"/>
                      </a:pPr>
                      <a:r>
                        <a:rPr lang="da-DK" sz="1800" b="0" dirty="0" smtClean="0">
                          <a:solidFill>
                            <a:srgbClr val="575757"/>
                          </a:solidFill>
                          <a:latin typeface="+mn-lt"/>
                        </a:rPr>
                        <a:t>Overlevelseskæden</a:t>
                      </a:r>
                    </a:p>
                    <a:p>
                      <a:pPr marL="342900" indent="-342900">
                        <a:buFont typeface="Arial" panose="020B0604020202020204" pitchFamily="34" charset="0"/>
                        <a:buChar char="•"/>
                      </a:pPr>
                      <a:r>
                        <a:rPr lang="da-DK" sz="1800" b="0" dirty="0" smtClean="0">
                          <a:solidFill>
                            <a:srgbClr val="575757"/>
                          </a:solidFill>
                          <a:latin typeface="+mn-lt"/>
                        </a:rPr>
                        <a:t>Konstatering af hjertestop</a:t>
                      </a:r>
                    </a:p>
                    <a:p>
                      <a:pPr marL="342900" indent="-342900">
                        <a:buFont typeface="Arial" panose="020B0604020202020204" pitchFamily="34" charset="0"/>
                        <a:buChar char="•"/>
                      </a:pPr>
                      <a:r>
                        <a:rPr lang="da-DK" sz="1800" b="0" dirty="0" smtClean="0">
                          <a:solidFill>
                            <a:srgbClr val="575757"/>
                          </a:solidFill>
                          <a:latin typeface="+mn-lt"/>
                        </a:rPr>
                        <a:t>Alarmering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9838">
                <a:tc>
                  <a:txBody>
                    <a:bodyPr/>
                    <a:lstStyle/>
                    <a:p>
                      <a:r>
                        <a:rPr lang="da-DK" sz="1800" dirty="0" smtClean="0">
                          <a:solidFill>
                            <a:srgbClr val="575757"/>
                          </a:solidFill>
                        </a:rPr>
                        <a:t>5 min.</a:t>
                      </a:r>
                      <a:endParaRPr lang="da-DK" sz="1800" dirty="0">
                        <a:solidFill>
                          <a:srgbClr val="575757"/>
                        </a:solidFill>
                      </a:endParaRPr>
                    </a:p>
                  </a:txBody>
                  <a:tcPr>
                    <a:solidFill>
                      <a:schemeClr val="bg1">
                        <a:lumMod val="85000"/>
                      </a:schemeClr>
                    </a:solidFill>
                  </a:tcPr>
                </a:tc>
                <a:tc>
                  <a:txBody>
                    <a:bodyPr/>
                    <a:lstStyle/>
                    <a:p>
                      <a:r>
                        <a:rPr lang="da-DK" sz="1800" dirty="0" smtClean="0">
                          <a:solidFill>
                            <a:srgbClr val="575757"/>
                          </a:solidFill>
                        </a:rPr>
                        <a:t>Pause </a:t>
                      </a:r>
                      <a:endParaRPr lang="da-DK" sz="1800" dirty="0">
                        <a:solidFill>
                          <a:srgbClr val="575757"/>
                        </a:solidFill>
                      </a:endParaRPr>
                    </a:p>
                  </a:txBody>
                  <a:tcPr>
                    <a:lnT w="12700"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r>
                        <a:rPr lang="da-DK" sz="1800" dirty="0" smtClean="0">
                          <a:solidFill>
                            <a:srgbClr val="575757"/>
                          </a:solidFill>
                        </a:rPr>
                        <a:t>25 min. </a:t>
                      </a:r>
                      <a:endParaRPr lang="da-DK" sz="1800" dirty="0">
                        <a:solidFill>
                          <a:srgbClr val="575757"/>
                        </a:solidFill>
                      </a:endParaRPr>
                    </a:p>
                  </a:txBody>
                  <a:tcPr>
                    <a:solidFill>
                      <a:schemeClr val="bg1"/>
                    </a:solidFill>
                  </a:tcPr>
                </a:tc>
                <a:tc>
                  <a:txBody>
                    <a:bodyPr/>
                    <a:lstStyle/>
                    <a:p>
                      <a:pPr marL="285750" indent="-285750">
                        <a:buFont typeface="Arial" panose="020B0604020202020204" pitchFamily="34" charset="0"/>
                        <a:buChar char="•"/>
                      </a:pPr>
                      <a:r>
                        <a:rPr lang="da-DK" sz="1800" kern="1200" dirty="0" smtClean="0">
                          <a:solidFill>
                            <a:srgbClr val="575757"/>
                          </a:solidFill>
                          <a:effectLst/>
                          <a:latin typeface="+mn-lt"/>
                          <a:ea typeface="+mn-ea"/>
                          <a:cs typeface="+mn-cs"/>
                        </a:rPr>
                        <a:t>Hjertemassage  </a:t>
                      </a:r>
                    </a:p>
                    <a:p>
                      <a:pPr marL="285750" indent="-285750">
                        <a:buFont typeface="Arial" panose="020B0604020202020204" pitchFamily="34" charset="0"/>
                        <a:buChar char="•"/>
                      </a:pPr>
                      <a:r>
                        <a:rPr lang="da-DK" sz="1800" kern="1200" dirty="0" smtClean="0">
                          <a:solidFill>
                            <a:srgbClr val="575757"/>
                          </a:solidFill>
                          <a:effectLst/>
                          <a:latin typeface="+mn-lt"/>
                          <a:ea typeface="+mn-ea"/>
                          <a:cs typeface="+mn-cs"/>
                        </a:rPr>
                        <a:t>Indblæsninger</a:t>
                      </a:r>
                    </a:p>
                    <a:p>
                      <a:pPr marL="285750" indent="-285750">
                        <a:buFont typeface="Arial" panose="020B0604020202020204" pitchFamily="34" charset="0"/>
                        <a:buChar char="•"/>
                      </a:pPr>
                      <a:r>
                        <a:rPr lang="da-DK" sz="1800" kern="1200" dirty="0" smtClean="0">
                          <a:solidFill>
                            <a:srgbClr val="575757"/>
                          </a:solidFill>
                          <a:effectLst/>
                          <a:latin typeface="+mn-lt"/>
                          <a:ea typeface="+mn-ea"/>
                          <a:cs typeface="+mn-cs"/>
                        </a:rPr>
                        <a:t>Hjertestarter (AED)</a:t>
                      </a:r>
                    </a:p>
                    <a:p>
                      <a:pPr marL="285750" indent="-285750">
                        <a:buFont typeface="Arial" panose="020B0604020202020204" pitchFamily="34" charset="0"/>
                        <a:buChar char="•"/>
                      </a:pPr>
                      <a:r>
                        <a:rPr lang="da-DK" sz="1800" kern="1200" dirty="0" smtClean="0">
                          <a:solidFill>
                            <a:srgbClr val="575757"/>
                          </a:solidFill>
                          <a:effectLst/>
                          <a:latin typeface="+mn-lt"/>
                          <a:ea typeface="+mn-ea"/>
                          <a:cs typeface="+mn-cs"/>
                        </a:rPr>
                        <a:t>Stabilt sideleje</a:t>
                      </a:r>
                    </a:p>
                    <a:p>
                      <a:pPr marL="285750" indent="-285750">
                        <a:buFont typeface="Arial" panose="020B0604020202020204" pitchFamily="34" charset="0"/>
                        <a:buChar char="•"/>
                      </a:pPr>
                      <a:r>
                        <a:rPr lang="da-DK" sz="1800" kern="1200" dirty="0" smtClean="0">
                          <a:solidFill>
                            <a:srgbClr val="575757"/>
                          </a:solidFill>
                          <a:effectLst/>
                          <a:latin typeface="+mn-lt"/>
                          <a:ea typeface="+mn-ea"/>
                          <a:cs typeface="+mn-cs"/>
                        </a:rPr>
                        <a:t>Når hjælpen kommer</a:t>
                      </a:r>
                    </a:p>
                    <a:p>
                      <a:pPr marL="285750" indent="-285750">
                        <a:buFont typeface="Arial" panose="020B0604020202020204" pitchFamily="34" charset="0"/>
                        <a:buChar char="•"/>
                      </a:pPr>
                      <a:r>
                        <a:rPr lang="da-DK" sz="1800" kern="1200" dirty="0" smtClean="0">
                          <a:solidFill>
                            <a:srgbClr val="575757"/>
                          </a:solidFill>
                          <a:effectLst/>
                          <a:latin typeface="+mn-lt"/>
                          <a:ea typeface="+mn-ea"/>
                          <a:cs typeface="+mn-cs"/>
                        </a:rPr>
                        <a:t>Etik </a:t>
                      </a:r>
                    </a:p>
                  </a:txBody>
                  <a:tcPr>
                    <a:solidFill>
                      <a:schemeClr val="bg1"/>
                    </a:solidFill>
                  </a:tcPr>
                </a:tc>
              </a:tr>
              <a:tr h="272713">
                <a:tc>
                  <a:txBody>
                    <a:bodyPr/>
                    <a:lstStyle/>
                    <a:p>
                      <a:r>
                        <a:rPr lang="da-DK" sz="1800" dirty="0" smtClean="0">
                          <a:solidFill>
                            <a:srgbClr val="575757"/>
                          </a:solidFill>
                        </a:rPr>
                        <a:t>5 min.</a:t>
                      </a:r>
                      <a:r>
                        <a:rPr lang="da-DK" sz="1800" baseline="0" dirty="0" smtClean="0">
                          <a:solidFill>
                            <a:srgbClr val="575757"/>
                          </a:solidFill>
                        </a:rPr>
                        <a:t> </a:t>
                      </a:r>
                      <a:endParaRPr lang="da-DK" sz="1800" dirty="0">
                        <a:solidFill>
                          <a:srgbClr val="575757"/>
                        </a:solidFill>
                      </a:endParaRPr>
                    </a:p>
                  </a:txBody>
                  <a:tcPr>
                    <a:solidFill>
                      <a:schemeClr val="bg1">
                        <a:lumMod val="85000"/>
                      </a:schemeClr>
                    </a:solidFill>
                  </a:tcPr>
                </a:tc>
                <a:tc>
                  <a:txBody>
                    <a:bodyPr/>
                    <a:lstStyle/>
                    <a:p>
                      <a:r>
                        <a:rPr lang="da-DK" sz="1800" dirty="0" smtClean="0">
                          <a:solidFill>
                            <a:srgbClr val="575757"/>
                          </a:solidFill>
                        </a:rPr>
                        <a:t>Pause</a:t>
                      </a:r>
                      <a:endParaRPr lang="da-DK" sz="1800" dirty="0">
                        <a:solidFill>
                          <a:srgbClr val="575757"/>
                        </a:solidFill>
                      </a:endParaRPr>
                    </a:p>
                  </a:txBody>
                  <a:tcPr>
                    <a:solidFill>
                      <a:schemeClr val="bg1">
                        <a:lumMod val="85000"/>
                      </a:schemeClr>
                    </a:solidFill>
                  </a:tcPr>
                </a:tc>
              </a:tr>
              <a:tr h="370840">
                <a:tc>
                  <a:txBody>
                    <a:bodyPr/>
                    <a:lstStyle/>
                    <a:p>
                      <a:r>
                        <a:rPr lang="da-DK" sz="1800" dirty="0" smtClean="0">
                          <a:solidFill>
                            <a:srgbClr val="575757"/>
                          </a:solidFill>
                        </a:rPr>
                        <a:t>20 min. </a:t>
                      </a:r>
                      <a:endParaRPr lang="da-DK" sz="1800" dirty="0">
                        <a:solidFill>
                          <a:srgbClr val="575757"/>
                        </a:solidFill>
                      </a:endParaRPr>
                    </a:p>
                  </a:txBody>
                  <a:tcPr>
                    <a:solidFill>
                      <a:schemeClr val="bg1"/>
                    </a:solidFill>
                  </a:tcPr>
                </a:tc>
                <a:tc>
                  <a:txBody>
                    <a:bodyPr/>
                    <a:lstStyle/>
                    <a:p>
                      <a:pPr marL="342900" indent="-342900">
                        <a:buFont typeface="Arial" panose="020B0604020202020204" pitchFamily="34" charset="0"/>
                        <a:buChar char="•"/>
                      </a:pPr>
                      <a:r>
                        <a:rPr lang="da-DK" sz="1800" b="0" dirty="0" smtClean="0">
                          <a:solidFill>
                            <a:srgbClr val="575757"/>
                          </a:solidFill>
                          <a:latin typeface="+mn-lt"/>
                        </a:rPr>
                        <a:t>Små øvelser hvor færdigheder trænes</a:t>
                      </a:r>
                      <a:endParaRPr lang="da-DK" sz="1800" b="0" dirty="0">
                        <a:solidFill>
                          <a:srgbClr val="575757"/>
                        </a:solidFill>
                      </a:endParaRPr>
                    </a:p>
                  </a:txBody>
                  <a:tcPr>
                    <a:solidFill>
                      <a:schemeClr val="bg1"/>
                    </a:solidFill>
                  </a:tcPr>
                </a:tc>
              </a:tr>
              <a:tr h="370840">
                <a:tc>
                  <a:txBody>
                    <a:bodyPr/>
                    <a:lstStyle/>
                    <a:p>
                      <a:r>
                        <a:rPr lang="da-DK" sz="1800" dirty="0" smtClean="0">
                          <a:solidFill>
                            <a:srgbClr val="575757"/>
                          </a:solidFill>
                        </a:rPr>
                        <a:t>10 min.</a:t>
                      </a:r>
                      <a:endParaRPr lang="da-DK" sz="1800" dirty="0">
                        <a:solidFill>
                          <a:srgbClr val="575757"/>
                        </a:solidFill>
                      </a:endParaRPr>
                    </a:p>
                  </a:txBody>
                  <a:tcPr>
                    <a:solidFill>
                      <a:schemeClr val="bg1"/>
                    </a:solidFill>
                  </a:tcPr>
                </a:tc>
                <a:tc>
                  <a:txBody>
                    <a:bodyPr/>
                    <a:lstStyle/>
                    <a:p>
                      <a:pPr marL="342900" indent="-342900">
                        <a:buFont typeface="Arial" panose="020B0604020202020204" pitchFamily="34" charset="0"/>
                        <a:buChar char="•"/>
                      </a:pPr>
                      <a:r>
                        <a:rPr lang="da-DK" sz="1800" b="0" dirty="0" smtClean="0">
                          <a:solidFill>
                            <a:srgbClr val="575757"/>
                          </a:solidFill>
                        </a:rPr>
                        <a:t>Evaluering af kurset</a:t>
                      </a:r>
                      <a:endParaRPr lang="da-DK" sz="1800" b="0" dirty="0">
                        <a:solidFill>
                          <a:srgbClr val="575757"/>
                        </a:solidFill>
                      </a:endParaRPr>
                    </a:p>
                  </a:txBody>
                  <a:tcPr>
                    <a:solidFill>
                      <a:schemeClr val="bg1"/>
                    </a:solidFill>
                  </a:tcPr>
                </a:tc>
              </a:tr>
            </a:tbl>
          </a:graphicData>
        </a:graphic>
      </p:graphicFrame>
    </p:spTree>
    <p:extLst>
      <p:ext uri="{BB962C8B-B14F-4D97-AF65-F5344CB8AC3E}">
        <p14:creationId xmlns:p14="http://schemas.microsoft.com/office/powerpoint/2010/main" val="9264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p:cNvSpPr>
            <a:spLocks noGrp="1"/>
          </p:cNvSpPr>
          <p:nvPr>
            <p:ph type="body" sz="quarter" idx="12"/>
          </p:nvPr>
        </p:nvSpPr>
        <p:spPr>
          <a:xfrm>
            <a:off x="836346" y="2041595"/>
            <a:ext cx="7220726" cy="391452"/>
          </a:xfrm>
        </p:spPr>
        <p:txBody>
          <a:bodyPr/>
          <a:lstStyle/>
          <a:p>
            <a:r>
              <a:rPr lang="da-DK" dirty="0" smtClean="0"/>
              <a:t>Placering af klistermærker med elektroder på børn</a:t>
            </a:r>
            <a:endParaRPr lang="da-DK" dirty="0"/>
          </a:p>
        </p:txBody>
      </p:sp>
      <p:pic>
        <p:nvPicPr>
          <p:cNvPr id="4" name="Pladsholder til indhold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040606" y="3055144"/>
            <a:ext cx="3302000" cy="2755900"/>
          </a:xfrm>
        </p:spPr>
      </p:pic>
      <p:sp>
        <p:nvSpPr>
          <p:cNvPr id="5" name="Pladsholder til indhold 4"/>
          <p:cNvSpPr>
            <a:spLocks noGrp="1"/>
          </p:cNvSpPr>
          <p:nvPr>
            <p:ph sz="quarter" idx="11"/>
          </p:nvPr>
        </p:nvSpPr>
        <p:spPr/>
        <p:txBody>
          <a:bodyPr/>
          <a:lstStyle/>
          <a:p>
            <a:endParaRPr lang="da-DK" dirty="0" smtClean="0"/>
          </a:p>
          <a:p>
            <a:pPr>
              <a:spcBef>
                <a:spcPct val="0"/>
              </a:spcBef>
            </a:pPr>
            <a:endParaRPr lang="da-DK" altLang="da-DK" dirty="0" smtClean="0"/>
          </a:p>
          <a:p>
            <a:pPr>
              <a:spcBef>
                <a:spcPct val="0"/>
              </a:spcBef>
            </a:pPr>
            <a:endParaRPr lang="da-DK" altLang="da-DK" sz="2000" dirty="0" smtClean="0">
              <a:latin typeface="+mn-lt"/>
            </a:endParaRPr>
          </a:p>
          <a:p>
            <a:pPr>
              <a:spcBef>
                <a:spcPct val="0"/>
              </a:spcBef>
            </a:pPr>
            <a:r>
              <a:rPr lang="da-DK" altLang="da-DK" sz="2000" dirty="0" smtClean="0">
                <a:latin typeface="+mn-lt"/>
              </a:rPr>
              <a:t>Det ene skal sidde </a:t>
            </a:r>
            <a:r>
              <a:rPr lang="da-DK" altLang="da-DK" sz="2000" dirty="0">
                <a:latin typeface="+mn-lt"/>
              </a:rPr>
              <a:t>midt på brystet </a:t>
            </a:r>
          </a:p>
          <a:p>
            <a:pPr>
              <a:spcBef>
                <a:spcPct val="0"/>
              </a:spcBef>
            </a:pPr>
            <a:endParaRPr lang="da-DK" altLang="da-DK" sz="2000" dirty="0" smtClean="0">
              <a:latin typeface="+mn-lt"/>
            </a:endParaRPr>
          </a:p>
          <a:p>
            <a:pPr>
              <a:spcBef>
                <a:spcPct val="0"/>
              </a:spcBef>
            </a:pPr>
            <a:r>
              <a:rPr lang="da-DK" altLang="da-DK" sz="2000" dirty="0" smtClean="0">
                <a:latin typeface="+mn-lt"/>
              </a:rPr>
              <a:t>Det andet </a:t>
            </a:r>
            <a:r>
              <a:rPr lang="da-DK" altLang="da-DK" sz="2000" dirty="0">
                <a:latin typeface="+mn-lt"/>
              </a:rPr>
              <a:t>på ryggen mellem </a:t>
            </a:r>
            <a:r>
              <a:rPr lang="da-DK" altLang="da-DK" sz="2000" dirty="0" smtClean="0">
                <a:latin typeface="+mn-lt"/>
              </a:rPr>
              <a:t>skulderbladene</a:t>
            </a:r>
            <a:endParaRPr lang="da-DK" altLang="da-DK" sz="2000" dirty="0">
              <a:latin typeface="+mn-lt"/>
            </a:endParaRPr>
          </a:p>
          <a:p>
            <a:pPr>
              <a:spcBef>
                <a:spcPct val="0"/>
              </a:spcBef>
            </a:pPr>
            <a:endParaRPr lang="da-DK" altLang="da-DK" dirty="0"/>
          </a:p>
          <a:p>
            <a:endParaRPr lang="da-DK" dirty="0"/>
          </a:p>
        </p:txBody>
      </p:sp>
      <p:sp>
        <p:nvSpPr>
          <p:cNvPr id="3" name="Titel 2"/>
          <p:cNvSpPr>
            <a:spLocks noGrp="1"/>
          </p:cNvSpPr>
          <p:nvPr>
            <p:ph type="title"/>
          </p:nvPr>
        </p:nvSpPr>
        <p:spPr/>
        <p:txBody>
          <a:bodyPr/>
          <a:lstStyle/>
          <a:p>
            <a:r>
              <a:rPr lang="da-DK" b="1" dirty="0" smtClean="0"/>
              <a:t>Hjertestarter (AED) </a:t>
            </a:r>
            <a:r>
              <a:rPr lang="da-DK" sz="2000" b="1" dirty="0" smtClean="0"/>
              <a:t>- fortsat</a:t>
            </a:r>
            <a:endParaRPr lang="da-DK" sz="2000" b="1" dirty="0"/>
          </a:p>
        </p:txBody>
      </p:sp>
    </p:spTree>
    <p:extLst>
      <p:ext uri="{BB962C8B-B14F-4D97-AF65-F5344CB8AC3E}">
        <p14:creationId xmlns:p14="http://schemas.microsoft.com/office/powerpoint/2010/main" val="217799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b="1" dirty="0" smtClean="0"/>
              <a:t>Stabilt sideleje</a:t>
            </a:r>
            <a:endParaRPr lang="da-DK" sz="2000" b="1"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21758" y="2671297"/>
            <a:ext cx="2494320" cy="19178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485092" y="2674534"/>
            <a:ext cx="2666123" cy="1923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037" y="4830806"/>
            <a:ext cx="4718252" cy="135433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212014" y="2674534"/>
            <a:ext cx="2279342" cy="19178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836769" y="2044471"/>
            <a:ext cx="8623002" cy="400110"/>
          </a:xfrm>
          <a:prstGeom prst="rect">
            <a:avLst/>
          </a:prstGeom>
          <a:noFill/>
        </p:spPr>
        <p:txBody>
          <a:bodyPr wrap="none" rtlCol="0">
            <a:spAutoFit/>
          </a:bodyPr>
          <a:lstStyle/>
          <a:p>
            <a:r>
              <a:rPr lang="da-DK" sz="2000" b="1" dirty="0" smtClean="0">
                <a:solidFill>
                  <a:srgbClr val="575757"/>
                </a:solidFill>
              </a:rPr>
              <a:t>Hvis patienten igen trækker vejret normalt skal patienten lejres i stabilt sideleje</a:t>
            </a:r>
            <a:endParaRPr lang="da-DK" sz="2000" b="1" dirty="0">
              <a:solidFill>
                <a:srgbClr val="575757"/>
              </a:solidFill>
            </a:endParaRPr>
          </a:p>
        </p:txBody>
      </p:sp>
      <p:sp>
        <p:nvSpPr>
          <p:cNvPr id="4" name="Tekstboks 3"/>
          <p:cNvSpPr txBox="1"/>
          <p:nvPr/>
        </p:nvSpPr>
        <p:spPr>
          <a:xfrm>
            <a:off x="921758" y="2679304"/>
            <a:ext cx="301686" cy="369332"/>
          </a:xfrm>
          <a:prstGeom prst="rect">
            <a:avLst/>
          </a:prstGeom>
          <a:noFill/>
        </p:spPr>
        <p:txBody>
          <a:bodyPr wrap="none" rtlCol="0">
            <a:spAutoFit/>
          </a:bodyPr>
          <a:lstStyle/>
          <a:p>
            <a:r>
              <a:rPr lang="da-DK" dirty="0" smtClean="0"/>
              <a:t>1</a:t>
            </a:r>
            <a:endParaRPr lang="da-DK" dirty="0"/>
          </a:p>
        </p:txBody>
      </p:sp>
      <p:sp>
        <p:nvSpPr>
          <p:cNvPr id="5" name="Tekstboks 4"/>
          <p:cNvSpPr txBox="1"/>
          <p:nvPr/>
        </p:nvSpPr>
        <p:spPr>
          <a:xfrm>
            <a:off x="3485092" y="2679304"/>
            <a:ext cx="301686" cy="369332"/>
          </a:xfrm>
          <a:prstGeom prst="rect">
            <a:avLst/>
          </a:prstGeom>
          <a:noFill/>
        </p:spPr>
        <p:txBody>
          <a:bodyPr wrap="none" rtlCol="0">
            <a:spAutoFit/>
          </a:bodyPr>
          <a:lstStyle/>
          <a:p>
            <a:r>
              <a:rPr lang="da-DK" dirty="0" smtClean="0"/>
              <a:t>2</a:t>
            </a:r>
            <a:endParaRPr lang="da-DK" dirty="0"/>
          </a:p>
        </p:txBody>
      </p:sp>
      <p:sp>
        <p:nvSpPr>
          <p:cNvPr id="6" name="Tekstboks 5"/>
          <p:cNvSpPr txBox="1"/>
          <p:nvPr/>
        </p:nvSpPr>
        <p:spPr>
          <a:xfrm>
            <a:off x="6198541" y="2683161"/>
            <a:ext cx="301686" cy="369332"/>
          </a:xfrm>
          <a:prstGeom prst="rect">
            <a:avLst/>
          </a:prstGeom>
          <a:noFill/>
        </p:spPr>
        <p:txBody>
          <a:bodyPr wrap="none" rtlCol="0">
            <a:spAutoFit/>
          </a:bodyPr>
          <a:lstStyle/>
          <a:p>
            <a:r>
              <a:rPr lang="da-DK" dirty="0" smtClean="0"/>
              <a:t>3</a:t>
            </a:r>
            <a:endParaRPr lang="da-DK" dirty="0"/>
          </a:p>
        </p:txBody>
      </p:sp>
      <p:sp>
        <p:nvSpPr>
          <p:cNvPr id="7" name="Tekstboks 6"/>
          <p:cNvSpPr txBox="1"/>
          <p:nvPr/>
        </p:nvSpPr>
        <p:spPr>
          <a:xfrm>
            <a:off x="2643279" y="4801403"/>
            <a:ext cx="301686" cy="369332"/>
          </a:xfrm>
          <a:prstGeom prst="rect">
            <a:avLst/>
          </a:prstGeom>
          <a:noFill/>
        </p:spPr>
        <p:txBody>
          <a:bodyPr wrap="none" rtlCol="0">
            <a:spAutoFit/>
          </a:bodyPr>
          <a:lstStyle/>
          <a:p>
            <a:r>
              <a:rPr lang="da-DK" dirty="0" smtClean="0"/>
              <a:t>4</a:t>
            </a:r>
            <a:endParaRPr lang="da-DK" dirty="0"/>
          </a:p>
        </p:txBody>
      </p:sp>
    </p:spTree>
    <p:extLst>
      <p:ext uri="{BB962C8B-B14F-4D97-AF65-F5344CB8AC3E}">
        <p14:creationId xmlns:p14="http://schemas.microsoft.com/office/powerpoint/2010/main" val="337294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p:cNvSpPr>
            <a:spLocks noGrp="1"/>
          </p:cNvSpPr>
          <p:nvPr>
            <p:ph type="body" sz="quarter" idx="12"/>
          </p:nvPr>
        </p:nvSpPr>
        <p:spPr/>
        <p:txBody>
          <a:bodyPr/>
          <a:lstStyle/>
          <a:p>
            <a:r>
              <a:rPr lang="da-DK" dirty="0" smtClean="0"/>
              <a:t>Hjertestopholdet består af</a:t>
            </a:r>
            <a:endParaRPr lang="da-DK" dirty="0"/>
          </a:p>
        </p:txBody>
      </p:sp>
      <p:sp>
        <p:nvSpPr>
          <p:cNvPr id="2" name="Pladsholder til indhold 1"/>
          <p:cNvSpPr>
            <a:spLocks noGrp="1"/>
          </p:cNvSpPr>
          <p:nvPr>
            <p:ph sz="quarter" idx="10"/>
          </p:nvPr>
        </p:nvSpPr>
        <p:spPr/>
        <p:txBody>
          <a:bodyPr/>
          <a:lstStyle/>
          <a:p>
            <a:r>
              <a:rPr lang="da-DK" sz="2000" dirty="0" smtClean="0">
                <a:latin typeface="+mn-lt"/>
              </a:rPr>
              <a:t>Anæstesilæge</a:t>
            </a:r>
          </a:p>
          <a:p>
            <a:r>
              <a:rPr lang="da-DK" sz="2000" dirty="0" smtClean="0">
                <a:latin typeface="+mn-lt"/>
              </a:rPr>
              <a:t>Medicinske læger</a:t>
            </a:r>
            <a:endParaRPr lang="da-DK" sz="2000" dirty="0" smtClean="0">
              <a:latin typeface="+mn-lt"/>
            </a:endParaRPr>
          </a:p>
          <a:p>
            <a:r>
              <a:rPr lang="da-DK" sz="2000" dirty="0" smtClean="0">
                <a:latin typeface="+mn-lt"/>
              </a:rPr>
              <a:t>Anæstesisygeplejerske</a:t>
            </a:r>
            <a:endParaRPr lang="da-DK" sz="2000" dirty="0" smtClean="0">
              <a:latin typeface="+mn-lt"/>
            </a:endParaRPr>
          </a:p>
          <a:p>
            <a:r>
              <a:rPr lang="da-DK" sz="2000" dirty="0" smtClean="0">
                <a:latin typeface="+mn-lt"/>
              </a:rPr>
              <a:t>Portører</a:t>
            </a:r>
          </a:p>
          <a:p>
            <a:endParaRPr lang="da-DK" sz="2000" dirty="0" smtClean="0">
              <a:latin typeface="+mn-lt"/>
            </a:endParaRPr>
          </a:p>
          <a:p>
            <a:pPr marL="0" indent="0">
              <a:buNone/>
            </a:pPr>
            <a:r>
              <a:rPr lang="da-DK" sz="2000" dirty="0" smtClean="0">
                <a:latin typeface="+mn-lt"/>
              </a:rPr>
              <a:t>Hjertestopholdet medbringer udstyr til avanceret HLR</a:t>
            </a:r>
          </a:p>
        </p:txBody>
      </p:sp>
      <p:sp>
        <p:nvSpPr>
          <p:cNvPr id="6" name="Pladsholder til indhold 5"/>
          <p:cNvSpPr>
            <a:spLocks noGrp="1"/>
          </p:cNvSpPr>
          <p:nvPr>
            <p:ph sz="quarter" idx="11"/>
          </p:nvPr>
        </p:nvSpPr>
        <p:spPr/>
        <p:txBody>
          <a:bodyPr/>
          <a:lstStyle/>
          <a:p>
            <a:r>
              <a:rPr lang="da-DK" sz="2000" dirty="0" smtClean="0">
                <a:latin typeface="+mn-lt"/>
              </a:rPr>
              <a:t>Fortsætte </a:t>
            </a:r>
            <a:r>
              <a:rPr lang="da-DK" sz="2000" dirty="0">
                <a:latin typeface="+mn-lt"/>
              </a:rPr>
              <a:t>HLR indtil </a:t>
            </a:r>
            <a:r>
              <a:rPr lang="da-DK" sz="2000" dirty="0" smtClean="0">
                <a:latin typeface="+mn-lt"/>
              </a:rPr>
              <a:t>du/I </a:t>
            </a:r>
            <a:r>
              <a:rPr lang="da-DK" sz="2000" dirty="0">
                <a:latin typeface="+mn-lt"/>
              </a:rPr>
              <a:t>bliver afløst eller bedt om at stoppe</a:t>
            </a:r>
            <a:br>
              <a:rPr lang="da-DK" sz="2000" dirty="0">
                <a:latin typeface="+mn-lt"/>
              </a:rPr>
            </a:br>
            <a:endParaRPr lang="da-DK" sz="2000" dirty="0">
              <a:latin typeface="+mn-lt"/>
            </a:endParaRPr>
          </a:p>
          <a:p>
            <a:r>
              <a:rPr lang="da-DK" sz="2000" dirty="0" smtClean="0">
                <a:latin typeface="+mn-lt"/>
              </a:rPr>
              <a:t>Kort fortælle </a:t>
            </a:r>
            <a:endParaRPr lang="da-DK" sz="2000" dirty="0">
              <a:latin typeface="+mn-lt"/>
            </a:endParaRPr>
          </a:p>
          <a:p>
            <a:pPr lvl="1"/>
            <a:r>
              <a:rPr lang="da-DK" sz="1800" dirty="0">
                <a:latin typeface="+mn-lt"/>
              </a:rPr>
              <a:t>Hvad </a:t>
            </a:r>
            <a:r>
              <a:rPr lang="da-DK" sz="1800" dirty="0" smtClean="0">
                <a:latin typeface="+mn-lt"/>
              </a:rPr>
              <a:t>der </a:t>
            </a:r>
            <a:r>
              <a:rPr lang="da-DK" sz="1800" dirty="0">
                <a:latin typeface="+mn-lt"/>
              </a:rPr>
              <a:t>er sket </a:t>
            </a:r>
          </a:p>
          <a:p>
            <a:pPr lvl="1"/>
            <a:r>
              <a:rPr lang="da-DK" sz="1800" dirty="0">
                <a:latin typeface="+mn-lt"/>
              </a:rPr>
              <a:t>Hvornår skete det</a:t>
            </a:r>
          </a:p>
          <a:p>
            <a:pPr lvl="1"/>
            <a:r>
              <a:rPr lang="da-DK" sz="1800" dirty="0">
                <a:latin typeface="+mn-lt"/>
              </a:rPr>
              <a:t>Hvad har du/I gjort indtil nu</a:t>
            </a:r>
          </a:p>
          <a:p>
            <a:endParaRPr lang="da-DK" sz="2000" dirty="0"/>
          </a:p>
          <a:p>
            <a:pPr marL="0" indent="0">
              <a:buNone/>
            </a:pPr>
            <a:endParaRPr lang="da-DK" dirty="0"/>
          </a:p>
          <a:p>
            <a:endParaRPr lang="da-DK" dirty="0"/>
          </a:p>
        </p:txBody>
      </p:sp>
      <p:sp>
        <p:nvSpPr>
          <p:cNvPr id="8" name="Pladsholder til tekst 7"/>
          <p:cNvSpPr>
            <a:spLocks noGrp="1"/>
          </p:cNvSpPr>
          <p:nvPr>
            <p:ph type="body" sz="quarter" idx="13"/>
          </p:nvPr>
        </p:nvSpPr>
        <p:spPr/>
        <p:txBody>
          <a:bodyPr/>
          <a:lstStyle/>
          <a:p>
            <a:r>
              <a:rPr lang="da-DK" dirty="0" smtClean="0"/>
              <a:t>Du/ I skal</a:t>
            </a:r>
            <a:endParaRPr lang="da-DK" dirty="0"/>
          </a:p>
        </p:txBody>
      </p:sp>
      <p:sp>
        <p:nvSpPr>
          <p:cNvPr id="3" name="Titel 2"/>
          <p:cNvSpPr>
            <a:spLocks noGrp="1"/>
          </p:cNvSpPr>
          <p:nvPr>
            <p:ph type="title"/>
          </p:nvPr>
        </p:nvSpPr>
        <p:spPr/>
        <p:txBody>
          <a:bodyPr/>
          <a:lstStyle/>
          <a:p>
            <a:r>
              <a:rPr lang="da-DK" b="1" dirty="0" smtClean="0"/>
              <a:t>Når hjælpen ankommer</a:t>
            </a:r>
            <a:endParaRPr lang="da-DK" b="1" dirty="0"/>
          </a:p>
        </p:txBody>
      </p:sp>
    </p:spTree>
    <p:extLst>
      <p:ext uri="{BB962C8B-B14F-4D97-AF65-F5344CB8AC3E}">
        <p14:creationId xmlns:p14="http://schemas.microsoft.com/office/powerpoint/2010/main" val="424891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2"/>
          </p:nvPr>
        </p:nvSpPr>
        <p:spPr>
          <a:xfrm>
            <a:off x="836345" y="2041595"/>
            <a:ext cx="8661337" cy="391452"/>
          </a:xfrm>
        </p:spPr>
        <p:txBody>
          <a:bodyPr/>
          <a:lstStyle/>
          <a:p>
            <a:r>
              <a:rPr lang="da-DK" dirty="0"/>
              <a:t>Hvilke overvejelser gør du dig i forhold til at gå i gang med HLR?</a:t>
            </a:r>
          </a:p>
          <a:p>
            <a:endParaRPr lang="da-DK" dirty="0"/>
          </a:p>
        </p:txBody>
      </p:sp>
      <p:sp>
        <p:nvSpPr>
          <p:cNvPr id="5" name="Pladsholder til indhold 4"/>
          <p:cNvSpPr>
            <a:spLocks noGrp="1"/>
          </p:cNvSpPr>
          <p:nvPr>
            <p:ph sz="quarter" idx="10"/>
          </p:nvPr>
        </p:nvSpPr>
        <p:spPr/>
        <p:txBody>
          <a:bodyPr/>
          <a:lstStyle/>
          <a:p>
            <a:endParaRPr lang="da-DK" sz="2000" b="0" dirty="0">
              <a:latin typeface="+mn-lt"/>
            </a:endParaRPr>
          </a:p>
          <a:p>
            <a:r>
              <a:rPr lang="da-DK" sz="2000" b="0" dirty="0" smtClean="0">
                <a:latin typeface="+mn-lt"/>
              </a:rPr>
              <a:t>Må </a:t>
            </a:r>
            <a:r>
              <a:rPr lang="da-DK" sz="2000" b="0" dirty="0">
                <a:latin typeface="+mn-lt"/>
              </a:rPr>
              <a:t>du undlade </a:t>
            </a:r>
            <a:r>
              <a:rPr lang="da-DK" sz="2000" b="0" dirty="0" smtClean="0">
                <a:latin typeface="+mn-lt"/>
              </a:rPr>
              <a:t>HLR?</a:t>
            </a:r>
            <a:endParaRPr lang="da-DK" sz="2000" b="0" dirty="0">
              <a:latin typeface="+mn-lt"/>
            </a:endParaRPr>
          </a:p>
          <a:p>
            <a:pPr marL="0" indent="0">
              <a:buNone/>
            </a:pPr>
            <a:endParaRPr lang="da-DK" sz="2000" b="0" dirty="0">
              <a:latin typeface="+mn-lt"/>
            </a:endParaRPr>
          </a:p>
          <a:p>
            <a:r>
              <a:rPr lang="da-DK" sz="2000" b="0" dirty="0">
                <a:latin typeface="+mn-lt"/>
              </a:rPr>
              <a:t>M</a:t>
            </a:r>
            <a:r>
              <a:rPr lang="da-DK" sz="2000" b="0" dirty="0" smtClean="0">
                <a:latin typeface="+mn-lt"/>
              </a:rPr>
              <a:t>å </a:t>
            </a:r>
            <a:r>
              <a:rPr lang="da-DK" sz="2000" b="0" dirty="0">
                <a:latin typeface="+mn-lt"/>
              </a:rPr>
              <a:t>du stoppe </a:t>
            </a:r>
            <a:r>
              <a:rPr lang="da-DK" sz="2000" b="0" dirty="0" smtClean="0">
                <a:latin typeface="+mn-lt"/>
              </a:rPr>
              <a:t>HLR?</a:t>
            </a:r>
            <a:endParaRPr lang="da-DK" sz="2000" b="0" dirty="0">
              <a:latin typeface="+mn-lt"/>
            </a:endParaRPr>
          </a:p>
          <a:p>
            <a:pPr marL="0" indent="0">
              <a:buNone/>
            </a:pPr>
            <a:endParaRPr lang="da-DK" dirty="0"/>
          </a:p>
          <a:p>
            <a:pPr marL="0" indent="0">
              <a:buNone/>
            </a:pPr>
            <a:endParaRPr lang="da-DK" dirty="0"/>
          </a:p>
        </p:txBody>
      </p:sp>
      <p:sp>
        <p:nvSpPr>
          <p:cNvPr id="3" name="Titel 2"/>
          <p:cNvSpPr>
            <a:spLocks noGrp="1"/>
          </p:cNvSpPr>
          <p:nvPr>
            <p:ph type="title"/>
          </p:nvPr>
        </p:nvSpPr>
        <p:spPr/>
        <p:txBody>
          <a:bodyPr/>
          <a:lstStyle/>
          <a:p>
            <a:r>
              <a:rPr lang="da-DK" b="1" dirty="0" smtClean="0"/>
              <a:t>Etiske overvejelser</a:t>
            </a:r>
            <a:endParaRPr lang="da-DK" sz="2000" b="1" dirty="0"/>
          </a:p>
        </p:txBody>
      </p:sp>
      <p:pic>
        <p:nvPicPr>
          <p:cNvPr id="8" name="Billede 7"/>
          <p:cNvPicPr>
            <a:picLocks noChangeAspect="1"/>
          </p:cNvPicPr>
          <p:nvPr/>
        </p:nvPicPr>
        <p:blipFill rotWithShape="1">
          <a:blip r:embed="rId3">
            <a:extLst>
              <a:ext uri="{28A0092B-C50C-407E-A947-70E740481C1C}">
                <a14:useLocalDpi xmlns:a14="http://schemas.microsoft.com/office/drawing/2010/main" val="0"/>
              </a:ext>
            </a:extLst>
          </a:blip>
          <a:srcRect l="2182" r="9438"/>
          <a:stretch/>
        </p:blipFill>
        <p:spPr>
          <a:xfrm>
            <a:off x="3610100" y="3038689"/>
            <a:ext cx="3764478" cy="2839598"/>
          </a:xfrm>
          <a:prstGeom prst="rect">
            <a:avLst/>
          </a:prstGeom>
        </p:spPr>
      </p:pic>
      <p:pic>
        <p:nvPicPr>
          <p:cNvPr id="9" name="Billede 8"/>
          <p:cNvPicPr>
            <a:picLocks noChangeAspect="1"/>
          </p:cNvPicPr>
          <p:nvPr/>
        </p:nvPicPr>
        <p:blipFill rotWithShape="1">
          <a:blip r:embed="rId4">
            <a:extLst>
              <a:ext uri="{28A0092B-C50C-407E-A947-70E740481C1C}">
                <a14:useLocalDpi xmlns:a14="http://schemas.microsoft.com/office/drawing/2010/main" val="0"/>
              </a:ext>
            </a:extLst>
          </a:blip>
          <a:srcRect l="19185" t="8655" r="7326" b="19673"/>
          <a:stretch/>
        </p:blipFill>
        <p:spPr>
          <a:xfrm flipH="1">
            <a:off x="7528959" y="2849982"/>
            <a:ext cx="2069118" cy="3026909"/>
          </a:xfrm>
          <a:prstGeom prst="rect">
            <a:avLst/>
          </a:prstGeom>
        </p:spPr>
      </p:pic>
    </p:spTree>
    <p:extLst>
      <p:ext uri="{BB962C8B-B14F-4D97-AF65-F5344CB8AC3E}">
        <p14:creationId xmlns:p14="http://schemas.microsoft.com/office/powerpoint/2010/main" val="428685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0"/>
          </p:nvPr>
        </p:nvSpPr>
        <p:spPr>
          <a:xfrm>
            <a:off x="842967" y="1798612"/>
            <a:ext cx="8199438" cy="4188140"/>
          </a:xfrm>
          <a:ln>
            <a:noFill/>
          </a:ln>
        </p:spPr>
        <p:txBody>
          <a:bodyPr/>
          <a:lstStyle/>
          <a:p>
            <a:pPr marL="0" indent="0">
              <a:buNone/>
            </a:pPr>
            <a:r>
              <a:rPr lang="da-DK" sz="2400" dirty="0" smtClean="0">
                <a:solidFill>
                  <a:srgbClr val="575757"/>
                </a:solidFill>
                <a:latin typeface="+mn-lt"/>
              </a:rPr>
              <a:t>Kompetencer</a:t>
            </a:r>
          </a:p>
          <a:p>
            <a:pPr marL="0" indent="0">
              <a:buNone/>
            </a:pPr>
            <a:r>
              <a:rPr lang="da-DK" sz="2000" b="0" dirty="0" smtClean="0">
                <a:solidFill>
                  <a:srgbClr val="575757"/>
                </a:solidFill>
                <a:latin typeface="+mn-lt"/>
              </a:rPr>
              <a:t>Du skal have disse kompetencer</a:t>
            </a:r>
            <a:r>
              <a:rPr lang="da-DK" sz="2400" dirty="0" smtClean="0">
                <a:solidFill>
                  <a:srgbClr val="575757"/>
                </a:solidFill>
                <a:latin typeface="+mn-lt"/>
              </a:rPr>
              <a:t/>
            </a:r>
            <a:br>
              <a:rPr lang="da-DK" sz="2400" dirty="0" smtClean="0">
                <a:solidFill>
                  <a:srgbClr val="575757"/>
                </a:solidFill>
                <a:latin typeface="+mn-lt"/>
              </a:rPr>
            </a:br>
            <a:endParaRPr lang="da-DK" sz="2000" b="0" dirty="0">
              <a:solidFill>
                <a:srgbClr val="575757"/>
              </a:solidFill>
              <a:latin typeface="+mn-lt"/>
            </a:endParaRPr>
          </a:p>
          <a:p>
            <a:pPr marL="0" indent="0" algn="ctr">
              <a:buNone/>
            </a:pPr>
            <a:endParaRPr lang="da-DK" sz="2000" dirty="0">
              <a:solidFill>
                <a:srgbClr val="DC0048"/>
              </a:solidFill>
              <a:latin typeface="+mn-lt"/>
            </a:endParaRPr>
          </a:p>
          <a:p>
            <a:pPr marL="0" indent="0" algn="ctr">
              <a:buNone/>
            </a:pPr>
            <a:endParaRPr lang="da-DK" sz="2000" dirty="0">
              <a:latin typeface="+mn-lt"/>
            </a:endParaRPr>
          </a:p>
        </p:txBody>
      </p:sp>
      <p:sp>
        <p:nvSpPr>
          <p:cNvPr id="4" name="Titel 3"/>
          <p:cNvSpPr>
            <a:spLocks noGrp="1"/>
          </p:cNvSpPr>
          <p:nvPr>
            <p:ph type="title"/>
          </p:nvPr>
        </p:nvSpPr>
        <p:spPr/>
        <p:txBody>
          <a:bodyPr/>
          <a:lstStyle/>
          <a:p>
            <a:r>
              <a:rPr lang="da-DK" b="1" dirty="0" smtClean="0">
                <a:solidFill>
                  <a:srgbClr val="575757"/>
                </a:solidFill>
              </a:rPr>
              <a:t>Læringsudbytte HLR </a:t>
            </a:r>
            <a:r>
              <a:rPr lang="da-DK" b="1" dirty="0">
                <a:solidFill>
                  <a:srgbClr val="575757"/>
                </a:solidFill>
              </a:rPr>
              <a:t>C</a:t>
            </a:r>
            <a:r>
              <a:rPr lang="da-DK" b="1" dirty="0" smtClean="0">
                <a:solidFill>
                  <a:srgbClr val="575757"/>
                </a:solidFill>
              </a:rPr>
              <a:t> </a:t>
            </a:r>
            <a:endParaRPr lang="da-DK" b="1" dirty="0"/>
          </a:p>
        </p:txBody>
      </p:sp>
      <p:graphicFrame>
        <p:nvGraphicFramePr>
          <p:cNvPr id="3" name="Tabel 2"/>
          <p:cNvGraphicFramePr>
            <a:graphicFrameLocks noGrp="1"/>
          </p:cNvGraphicFramePr>
          <p:nvPr>
            <p:extLst>
              <p:ext uri="{D42A27DB-BD31-4B8C-83A1-F6EECF244321}">
                <p14:modId xmlns:p14="http://schemas.microsoft.com/office/powerpoint/2010/main" val="3135747886"/>
              </p:ext>
            </p:extLst>
          </p:nvPr>
        </p:nvGraphicFramePr>
        <p:xfrm>
          <a:off x="836766" y="3038839"/>
          <a:ext cx="8136631" cy="2758728"/>
        </p:xfrm>
        <a:graphic>
          <a:graphicData uri="http://schemas.openxmlformats.org/drawingml/2006/table">
            <a:tbl>
              <a:tblPr firstRow="1" bandRow="1">
                <a:tableStyleId>{5940675A-B579-460E-94D1-54222C63F5DA}</a:tableStyleId>
              </a:tblPr>
              <a:tblGrid>
                <a:gridCol w="2587921"/>
                <a:gridCol w="5548710"/>
              </a:tblGrid>
              <a:tr h="851650">
                <a:tc>
                  <a:txBody>
                    <a:bodyPr/>
                    <a:lstStyle/>
                    <a:p>
                      <a:r>
                        <a:rPr lang="da-DK" sz="1800" b="1" dirty="0" smtClean="0">
                          <a:solidFill>
                            <a:srgbClr val="575757"/>
                          </a:solidFill>
                        </a:rPr>
                        <a:t>Før hjælpen ankommer</a:t>
                      </a:r>
                      <a:endParaRPr lang="da-DK" sz="1800" b="1" dirty="0">
                        <a:solidFill>
                          <a:srgbClr val="575757"/>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indent="-285750">
                        <a:buClr>
                          <a:srgbClr val="DC0048"/>
                        </a:buClr>
                        <a:buFont typeface="Arial" panose="020B0604020202020204" pitchFamily="34" charset="0"/>
                        <a:buChar char="•"/>
                      </a:pPr>
                      <a:r>
                        <a:rPr lang="da-DK" sz="1800" b="0" dirty="0" smtClean="0">
                          <a:solidFill>
                            <a:srgbClr val="575757"/>
                          </a:solidFill>
                          <a:latin typeface="+mn-lt"/>
                        </a:rPr>
                        <a:t>Konstatere hjertestop</a:t>
                      </a:r>
                      <a:r>
                        <a:rPr lang="da-DK" sz="1800" b="0" baseline="0" dirty="0" smtClean="0">
                          <a:solidFill>
                            <a:srgbClr val="575757"/>
                          </a:solidFill>
                          <a:latin typeface="+mn-lt"/>
                        </a:rPr>
                        <a:t> og </a:t>
                      </a:r>
                      <a:r>
                        <a:rPr lang="da-DK" sz="1800" b="0" dirty="0" smtClean="0">
                          <a:solidFill>
                            <a:srgbClr val="575757"/>
                          </a:solidFill>
                          <a:latin typeface="+mn-lt"/>
                        </a:rPr>
                        <a:t>alarmere</a:t>
                      </a:r>
                      <a:r>
                        <a:rPr lang="da-DK" sz="1800" b="0" baseline="0" dirty="0" smtClean="0">
                          <a:solidFill>
                            <a:srgbClr val="575757"/>
                          </a:solidFill>
                          <a:latin typeface="+mn-lt"/>
                        </a:rPr>
                        <a:t> </a:t>
                      </a:r>
                    </a:p>
                    <a:p>
                      <a:pPr marL="285750" indent="-285750">
                        <a:buClr>
                          <a:srgbClr val="DC0048"/>
                        </a:buClr>
                        <a:buFont typeface="Arial" panose="020B0604020202020204" pitchFamily="34" charset="0"/>
                        <a:buChar char="•"/>
                      </a:pPr>
                      <a:r>
                        <a:rPr lang="da-DK" sz="1800" b="0" baseline="0" dirty="0" smtClean="0">
                          <a:solidFill>
                            <a:srgbClr val="575757"/>
                          </a:solidFill>
                          <a:latin typeface="+mn-lt"/>
                        </a:rPr>
                        <a:t>G</a:t>
                      </a:r>
                      <a:r>
                        <a:rPr lang="da-DK" sz="1800" b="0" dirty="0" smtClean="0">
                          <a:solidFill>
                            <a:srgbClr val="575757"/>
                          </a:solidFill>
                          <a:latin typeface="+mn-lt"/>
                        </a:rPr>
                        <a:t>ive hjertemassage og indblæsninger</a:t>
                      </a:r>
                    </a:p>
                    <a:p>
                      <a:pPr marL="285750" indent="-285750">
                        <a:buClr>
                          <a:srgbClr val="DC0048"/>
                        </a:buClr>
                        <a:buFont typeface="Arial" panose="020B0604020202020204" pitchFamily="34" charset="0"/>
                        <a:buChar char="•"/>
                      </a:pPr>
                      <a:r>
                        <a:rPr lang="da-DK" sz="1800" b="0" dirty="0" smtClean="0">
                          <a:solidFill>
                            <a:srgbClr val="575757"/>
                          </a:solidFill>
                          <a:latin typeface="+mn-lt"/>
                        </a:rPr>
                        <a:t>Anvende hjertestarter</a:t>
                      </a:r>
                      <a:r>
                        <a:rPr lang="da-DK" sz="1800" b="0" baseline="0" dirty="0" smtClean="0">
                          <a:solidFill>
                            <a:srgbClr val="575757"/>
                          </a:solidFill>
                          <a:latin typeface="+mn-lt"/>
                        </a:rPr>
                        <a:t> (AED)</a:t>
                      </a:r>
                      <a:r>
                        <a:rPr lang="da-DK" sz="1800" b="0" dirty="0" smtClean="0">
                          <a:solidFill>
                            <a:srgbClr val="575757"/>
                          </a:solidFill>
                          <a:latin typeface="+mn-lt"/>
                        </a:rPr>
                        <a:t/>
                      </a:r>
                      <a:br>
                        <a:rPr lang="da-DK" sz="1800" b="0" dirty="0" smtClean="0">
                          <a:solidFill>
                            <a:srgbClr val="575757"/>
                          </a:solidFill>
                          <a:latin typeface="+mn-lt"/>
                        </a:rPr>
                      </a:br>
                      <a:endParaRPr lang="da-DK" sz="1800" b="0" dirty="0" smtClean="0">
                        <a:solidFill>
                          <a:srgbClr val="575757"/>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70008">
                <a:tc>
                  <a:txBody>
                    <a:bodyPr/>
                    <a:lstStyle/>
                    <a:p>
                      <a:r>
                        <a:rPr lang="da-DK" sz="1800" b="1" dirty="0" smtClean="0">
                          <a:solidFill>
                            <a:srgbClr val="575757"/>
                          </a:solidFill>
                        </a:rPr>
                        <a:t>Når</a:t>
                      </a:r>
                      <a:r>
                        <a:rPr lang="da-DK" sz="1800" b="1" baseline="0" dirty="0" smtClean="0">
                          <a:solidFill>
                            <a:srgbClr val="575757"/>
                          </a:solidFill>
                        </a:rPr>
                        <a:t> hjælpen ankommer</a:t>
                      </a:r>
                      <a:endParaRPr lang="da-DK" sz="1800" b="1" dirty="0">
                        <a:solidFill>
                          <a:srgbClr val="575757"/>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
                          <a:srgbClr val="DC0048"/>
                        </a:buClr>
                        <a:buSzTx/>
                        <a:buFont typeface="Arial" panose="020B0604020202020204" pitchFamily="34" charset="0"/>
                        <a:buChar char="•"/>
                        <a:tabLst/>
                        <a:defRPr/>
                      </a:pPr>
                      <a:r>
                        <a:rPr lang="da-DK" sz="1800" b="0" dirty="0" smtClean="0">
                          <a:solidFill>
                            <a:srgbClr val="575757"/>
                          </a:solidFill>
                          <a:latin typeface="+mn-lt"/>
                        </a:rPr>
                        <a:t>Overdrage</a:t>
                      </a:r>
                      <a:r>
                        <a:rPr lang="da-DK" sz="1800" b="0" baseline="0" dirty="0" smtClean="0">
                          <a:solidFill>
                            <a:srgbClr val="575757"/>
                          </a:solidFill>
                          <a:latin typeface="+mn-lt"/>
                        </a:rPr>
                        <a:t> HLR til sundhedsfagligt personale</a:t>
                      </a:r>
                      <a:r>
                        <a:rPr lang="da-DK" sz="1800" b="0" dirty="0" smtClean="0">
                          <a:solidFill>
                            <a:srgbClr val="575757"/>
                          </a:solidFill>
                          <a:latin typeface="+mn-lt"/>
                        </a:rPr>
                        <a:t/>
                      </a:r>
                      <a:br>
                        <a:rPr lang="da-DK" sz="1800" b="0" dirty="0" smtClean="0">
                          <a:solidFill>
                            <a:srgbClr val="575757"/>
                          </a:solidFill>
                          <a:latin typeface="+mn-lt"/>
                        </a:rPr>
                      </a:br>
                      <a:endParaRPr lang="da-DK" sz="1800" b="0" dirty="0" smtClean="0">
                        <a:solidFill>
                          <a:srgbClr val="575757"/>
                        </a:solidFill>
                        <a:latin typeface="+mn-lt"/>
                      </a:endParaRPr>
                    </a:p>
                    <a:p>
                      <a:pPr marL="285750" indent="-285750">
                        <a:buClr>
                          <a:srgbClr val="DC0048"/>
                        </a:buClr>
                        <a:buFont typeface="Arial" panose="020B0604020202020204" pitchFamily="34" charset="0"/>
                        <a:buChar char="•"/>
                      </a:pPr>
                      <a:endParaRPr lang="da-DK" sz="1800" b="0" dirty="0" smtClean="0">
                        <a:solidFill>
                          <a:srgbClr val="575757"/>
                        </a:solidFill>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Afrundet rektangel 5"/>
          <p:cNvSpPr/>
          <p:nvPr/>
        </p:nvSpPr>
        <p:spPr>
          <a:xfrm>
            <a:off x="897707" y="5909098"/>
            <a:ext cx="7972046" cy="491706"/>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smtClean="0">
                <a:solidFill>
                  <a:srgbClr val="575757"/>
                </a:solidFill>
                <a:cs typeface="Arial" panose="020B0604020202020204" pitchFamily="34" charset="0"/>
              </a:rPr>
              <a:t>Kompetencer = Viden + Færdigheder</a:t>
            </a:r>
            <a:endParaRPr lang="da-DK" sz="2000" b="1" dirty="0"/>
          </a:p>
        </p:txBody>
      </p:sp>
    </p:spTree>
    <p:extLst>
      <p:ext uri="{BB962C8B-B14F-4D97-AF65-F5344CB8AC3E}">
        <p14:creationId xmlns:p14="http://schemas.microsoft.com/office/powerpoint/2010/main" val="27383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dsholder til tekst 13"/>
          <p:cNvSpPr>
            <a:spLocks noGrp="1"/>
          </p:cNvSpPr>
          <p:nvPr>
            <p:ph type="body" sz="quarter" idx="12"/>
          </p:nvPr>
        </p:nvSpPr>
        <p:spPr>
          <a:xfrm>
            <a:off x="836346" y="1535506"/>
            <a:ext cx="3710048" cy="439943"/>
          </a:xfrm>
        </p:spPr>
        <p:txBody>
          <a:bodyPr/>
          <a:lstStyle/>
          <a:p>
            <a:r>
              <a:rPr lang="da-DK" dirty="0" smtClean="0"/>
              <a:t>Viden - </a:t>
            </a:r>
            <a:r>
              <a:rPr lang="da-DK" sz="2000" b="0" dirty="0" smtClean="0"/>
              <a:t>Du skal have viden om </a:t>
            </a:r>
            <a:endParaRPr lang="da-DK" sz="2000" b="0" dirty="0"/>
          </a:p>
        </p:txBody>
      </p:sp>
      <p:sp>
        <p:nvSpPr>
          <p:cNvPr id="11" name="Pladsholder til indhold 10"/>
          <p:cNvSpPr>
            <a:spLocks noGrp="1"/>
          </p:cNvSpPr>
          <p:nvPr>
            <p:ph sz="quarter" idx="10"/>
          </p:nvPr>
        </p:nvSpPr>
        <p:spPr>
          <a:xfrm>
            <a:off x="842965" y="2084720"/>
            <a:ext cx="7188227" cy="4548991"/>
          </a:xfrm>
        </p:spPr>
        <p:txBody>
          <a:bodyPr numCol="1"/>
          <a:lstStyle/>
          <a:p>
            <a:pPr marL="0" indent="0">
              <a:buNone/>
            </a:pPr>
            <a:endParaRPr lang="da-DK" sz="1800" b="1" dirty="0" smtClean="0">
              <a:latin typeface="+mn-lt"/>
            </a:endParaRPr>
          </a:p>
          <a:p>
            <a:pPr marL="0" indent="0">
              <a:buNone/>
            </a:pPr>
            <a:r>
              <a:rPr lang="da-DK" sz="1800" b="1" dirty="0" smtClean="0">
                <a:latin typeface="+mn-lt"/>
              </a:rPr>
              <a:t>Vigtigheden </a:t>
            </a:r>
            <a:r>
              <a:rPr lang="da-DK" sz="1800" b="1" dirty="0">
                <a:latin typeface="+mn-lt"/>
              </a:rPr>
              <a:t>af hurtig handling ved </a:t>
            </a:r>
            <a:r>
              <a:rPr lang="da-DK" sz="1800" b="1" dirty="0" smtClean="0">
                <a:latin typeface="+mn-lt"/>
              </a:rPr>
              <a:t>hjertestop</a:t>
            </a:r>
            <a:r>
              <a:rPr lang="da-DK" sz="1800" dirty="0"/>
              <a:t/>
            </a:r>
            <a:br>
              <a:rPr lang="da-DK" sz="1800" dirty="0"/>
            </a:br>
            <a:endParaRPr lang="da-DK" sz="1800" b="1" dirty="0">
              <a:latin typeface="+mn-lt"/>
            </a:endParaRPr>
          </a:p>
          <a:p>
            <a:pPr marL="0" indent="0">
              <a:lnSpc>
                <a:spcPct val="100000"/>
              </a:lnSpc>
              <a:spcAft>
                <a:spcPts val="0"/>
              </a:spcAft>
              <a:buNone/>
            </a:pPr>
            <a:r>
              <a:rPr lang="da-DK" sz="1800" b="1" dirty="0" smtClean="0">
                <a:latin typeface="+mn-lt"/>
              </a:rPr>
              <a:t>Alarmeringsproceduren </a:t>
            </a:r>
            <a:endParaRPr lang="da-DK" sz="1800" b="1" dirty="0">
              <a:latin typeface="+mn-lt"/>
            </a:endParaRPr>
          </a:p>
          <a:p>
            <a:pPr>
              <a:lnSpc>
                <a:spcPct val="100000"/>
              </a:lnSpc>
              <a:buClr>
                <a:srgbClr val="575757"/>
              </a:buClr>
            </a:pPr>
            <a:r>
              <a:rPr lang="da-DK" sz="1400" b="0" dirty="0">
                <a:latin typeface="+mn-lt"/>
              </a:rPr>
              <a:t>Sønderborg, Tønder </a:t>
            </a:r>
            <a:r>
              <a:rPr lang="da-DK" sz="1400" b="0" dirty="0" smtClean="0">
                <a:latin typeface="+mn-lt"/>
              </a:rPr>
              <a:t>eller Aabenraa</a:t>
            </a:r>
            <a:r>
              <a:rPr lang="da-DK" sz="1600" b="0" dirty="0" smtClean="0">
                <a:latin typeface="+mn-lt"/>
              </a:rPr>
              <a:t/>
            </a:r>
            <a:br>
              <a:rPr lang="da-DK" sz="1600" b="0" dirty="0" smtClean="0">
                <a:latin typeface="+mn-lt"/>
              </a:rPr>
            </a:br>
            <a:endParaRPr lang="da-DK" sz="1600" dirty="0" smtClean="0">
              <a:latin typeface="+mn-lt"/>
            </a:endParaRPr>
          </a:p>
          <a:p>
            <a:pPr marL="0" indent="0">
              <a:lnSpc>
                <a:spcPct val="100000"/>
              </a:lnSpc>
              <a:buNone/>
            </a:pPr>
            <a:r>
              <a:rPr lang="da-DK" sz="1800" b="1" dirty="0" smtClean="0">
                <a:latin typeface="+mn-lt"/>
              </a:rPr>
              <a:t>Fremgangsmåder for hjertemassage, indblæsninger og stød </a:t>
            </a:r>
            <a:endParaRPr lang="da-DK" sz="1800" b="1" dirty="0">
              <a:latin typeface="+mn-lt"/>
            </a:endParaRPr>
          </a:p>
          <a:p>
            <a:pPr>
              <a:lnSpc>
                <a:spcPct val="100000"/>
              </a:lnSpc>
              <a:buClr>
                <a:srgbClr val="575757"/>
              </a:buClr>
            </a:pPr>
            <a:r>
              <a:rPr lang="da-DK" sz="1400" b="0" dirty="0">
                <a:latin typeface="+mn-lt"/>
              </a:rPr>
              <a:t>Voksne og børn (fra 1 år</a:t>
            </a:r>
            <a:r>
              <a:rPr lang="da-DK" sz="1400" b="0" dirty="0" smtClean="0">
                <a:latin typeface="+mn-lt"/>
              </a:rPr>
              <a:t>)</a:t>
            </a:r>
            <a:r>
              <a:rPr lang="da-DK" sz="1600" b="0" dirty="0" smtClean="0">
                <a:latin typeface="+mn-lt"/>
              </a:rPr>
              <a:t/>
            </a:r>
            <a:br>
              <a:rPr lang="da-DK" sz="1600" b="0" dirty="0" smtClean="0">
                <a:latin typeface="+mn-lt"/>
              </a:rPr>
            </a:br>
            <a:endParaRPr lang="da-DK" sz="1600" dirty="0" smtClean="0">
              <a:latin typeface="+mn-lt"/>
            </a:endParaRPr>
          </a:p>
          <a:p>
            <a:pPr marL="0" indent="0">
              <a:lnSpc>
                <a:spcPct val="100000"/>
              </a:lnSpc>
              <a:spcAft>
                <a:spcPts val="0"/>
              </a:spcAft>
              <a:buNone/>
            </a:pPr>
            <a:r>
              <a:rPr lang="da-DK" sz="1800" b="1" dirty="0">
                <a:latin typeface="+mn-lt"/>
              </a:rPr>
              <a:t>Etiske overvejelser </a:t>
            </a:r>
          </a:p>
          <a:p>
            <a:pPr>
              <a:lnSpc>
                <a:spcPct val="100000"/>
              </a:lnSpc>
              <a:buClr>
                <a:srgbClr val="575757"/>
              </a:buClr>
            </a:pPr>
            <a:r>
              <a:rPr lang="da-DK" sz="1400" dirty="0" smtClean="0">
                <a:latin typeface="+mn-lt"/>
              </a:rPr>
              <a:t>Pligten til at påbegynde og retten til at afslutte HLR</a:t>
            </a:r>
            <a:r>
              <a:rPr lang="da-DK" sz="1800" dirty="0">
                <a:latin typeface="+mn-lt"/>
              </a:rPr>
              <a:t/>
            </a:r>
            <a:br>
              <a:rPr lang="da-DK" sz="1800" dirty="0">
                <a:latin typeface="+mn-lt"/>
              </a:rPr>
            </a:br>
            <a:endParaRPr lang="da-DK" sz="2000" dirty="0"/>
          </a:p>
          <a:p>
            <a:pPr marL="0" lvl="0" indent="0">
              <a:lnSpc>
                <a:spcPct val="100000"/>
              </a:lnSpc>
              <a:spcAft>
                <a:spcPts val="0"/>
              </a:spcAft>
              <a:buNone/>
            </a:pPr>
            <a:r>
              <a:rPr lang="da-DK" sz="1800" dirty="0" smtClean="0">
                <a:latin typeface="+mn-lt"/>
              </a:rPr>
              <a:t/>
            </a:r>
            <a:br>
              <a:rPr lang="da-DK" sz="1800" dirty="0" smtClean="0">
                <a:latin typeface="+mn-lt"/>
              </a:rPr>
            </a:br>
            <a:endParaRPr lang="da-DK" sz="1800" dirty="0" smtClean="0">
              <a:latin typeface="+mn-lt"/>
            </a:endParaRPr>
          </a:p>
          <a:p>
            <a:pPr marL="0" indent="0">
              <a:lnSpc>
                <a:spcPct val="100000"/>
              </a:lnSpc>
              <a:spcAft>
                <a:spcPts val="0"/>
              </a:spcAft>
              <a:buNone/>
            </a:pPr>
            <a:endParaRPr lang="da-DK" sz="1800" dirty="0" smtClean="0">
              <a:latin typeface="+mn-lt"/>
            </a:endParaRPr>
          </a:p>
          <a:p>
            <a:pPr marL="0" indent="0">
              <a:lnSpc>
                <a:spcPct val="100000"/>
              </a:lnSpc>
              <a:spcAft>
                <a:spcPts val="0"/>
              </a:spcAft>
              <a:buNone/>
            </a:pPr>
            <a:endParaRPr lang="da-DK" sz="1800" dirty="0" smtClean="0">
              <a:latin typeface="+mn-lt"/>
            </a:endParaRPr>
          </a:p>
          <a:p>
            <a:pPr marL="0" indent="0">
              <a:lnSpc>
                <a:spcPct val="100000"/>
              </a:lnSpc>
              <a:spcAft>
                <a:spcPts val="0"/>
              </a:spcAft>
              <a:buNone/>
            </a:pPr>
            <a:endParaRPr lang="da-DK" sz="1800" dirty="0" smtClean="0">
              <a:latin typeface="+mn-lt"/>
            </a:endParaRPr>
          </a:p>
          <a:p>
            <a:pPr mar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indent="0">
              <a:lnSpc>
                <a:spcPct val="100000"/>
              </a:lnSpc>
              <a:spcAft>
                <a:spcPts val="0"/>
              </a:spcAft>
              <a:buNone/>
            </a:pPr>
            <a:r>
              <a:rPr lang="da-DK" sz="1800" dirty="0">
                <a:latin typeface="+mn-lt"/>
              </a:rPr>
              <a:t> </a:t>
            </a:r>
            <a:endParaRPr lang="da-DK" sz="1800" dirty="0">
              <a:latin typeface="+mn-lt"/>
              <a:ea typeface="Calibri"/>
              <a:cs typeface="Times New Roman"/>
            </a:endParaRPr>
          </a:p>
          <a:p>
            <a:pPr>
              <a:lnSpc>
                <a:spcPct val="100000"/>
              </a:lnSpc>
            </a:pPr>
            <a:endParaRPr lang="da-DK" sz="6600" dirty="0">
              <a:latin typeface="+mn-lt"/>
            </a:endParaRPr>
          </a:p>
        </p:txBody>
      </p:sp>
      <p:sp>
        <p:nvSpPr>
          <p:cNvPr id="13" name="Pladsholder til indhold 12"/>
          <p:cNvSpPr>
            <a:spLocks noGrp="1"/>
          </p:cNvSpPr>
          <p:nvPr>
            <p:ph sz="quarter" idx="11"/>
          </p:nvPr>
        </p:nvSpPr>
        <p:spPr>
          <a:xfrm>
            <a:off x="5331018" y="2090475"/>
            <a:ext cx="3711385" cy="4253108"/>
          </a:xfrm>
        </p:spPr>
        <p:txBody>
          <a:bodyPr/>
          <a:lstStyle/>
          <a:p>
            <a:pPr marL="0" lvl="0" indent="0">
              <a:lnSpc>
                <a:spcPct val="100000"/>
              </a:lnSpc>
              <a:spcAft>
                <a:spcPts val="0"/>
              </a:spcAft>
              <a:buNone/>
            </a:pPr>
            <a:endParaRPr lang="da-DK" sz="1600" dirty="0"/>
          </a:p>
          <a:p>
            <a:pPr marL="0" indent="0">
              <a:lnSpc>
                <a:spcPct val="100000"/>
              </a:lnSpc>
              <a:buNone/>
            </a:pPr>
            <a:endParaRPr lang="da-DK" sz="1600" dirty="0">
              <a:latin typeface="+mn-lt"/>
            </a:endParaRPr>
          </a:p>
          <a:p>
            <a:pPr marL="0" indent="0">
              <a:lnSpc>
                <a:spcPct val="100000"/>
              </a:lnSpc>
              <a:buNone/>
            </a:pPr>
            <a:endParaRPr lang="da-DK" sz="1600" b="0" dirty="0">
              <a:latin typeface="+mn-lt"/>
            </a:endParaRPr>
          </a:p>
        </p:txBody>
      </p:sp>
      <p:sp>
        <p:nvSpPr>
          <p:cNvPr id="3" name="Titel 2"/>
          <p:cNvSpPr>
            <a:spLocks noGrp="1"/>
          </p:cNvSpPr>
          <p:nvPr>
            <p:ph type="title"/>
          </p:nvPr>
        </p:nvSpPr>
        <p:spPr/>
        <p:txBody>
          <a:bodyPr>
            <a:normAutofit/>
          </a:bodyPr>
          <a:lstStyle/>
          <a:p>
            <a:r>
              <a:rPr lang="da-DK" b="1" dirty="0" smtClean="0"/>
              <a:t>Læringsudbytte HLR C </a:t>
            </a:r>
            <a:r>
              <a:rPr lang="da-DK" sz="2000" b="1" dirty="0" smtClean="0"/>
              <a:t>- fortsat </a:t>
            </a:r>
            <a:endParaRPr lang="da-DK" sz="2000" b="1" dirty="0"/>
          </a:p>
        </p:txBody>
      </p:sp>
    </p:spTree>
    <p:extLst>
      <p:ext uri="{BB962C8B-B14F-4D97-AF65-F5344CB8AC3E}">
        <p14:creationId xmlns:p14="http://schemas.microsoft.com/office/powerpoint/2010/main" val="219949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dsholder til tekst 13"/>
          <p:cNvSpPr>
            <a:spLocks noGrp="1"/>
          </p:cNvSpPr>
          <p:nvPr>
            <p:ph type="body" sz="quarter" idx="12"/>
          </p:nvPr>
        </p:nvSpPr>
        <p:spPr>
          <a:xfrm>
            <a:off x="836346" y="1535506"/>
            <a:ext cx="3710048" cy="439943"/>
          </a:xfrm>
        </p:spPr>
        <p:txBody>
          <a:bodyPr/>
          <a:lstStyle/>
          <a:p>
            <a:r>
              <a:rPr lang="da-DK" dirty="0" smtClean="0"/>
              <a:t>Færdigheder - </a:t>
            </a:r>
            <a:r>
              <a:rPr lang="da-DK" sz="2000" b="0" dirty="0" smtClean="0"/>
              <a:t>Du skal kunne </a:t>
            </a:r>
            <a:endParaRPr lang="da-DK" sz="2000" b="0" dirty="0"/>
          </a:p>
        </p:txBody>
      </p:sp>
      <p:sp>
        <p:nvSpPr>
          <p:cNvPr id="11" name="Pladsholder til indhold 10"/>
          <p:cNvSpPr>
            <a:spLocks noGrp="1"/>
          </p:cNvSpPr>
          <p:nvPr>
            <p:ph sz="quarter" idx="10"/>
          </p:nvPr>
        </p:nvSpPr>
        <p:spPr>
          <a:xfrm>
            <a:off x="842965" y="2084720"/>
            <a:ext cx="4030959" cy="4548991"/>
          </a:xfrm>
        </p:spPr>
        <p:txBody>
          <a:bodyPr numCol="1"/>
          <a:lstStyle/>
          <a:p>
            <a:pPr marL="0" indent="0">
              <a:buNone/>
            </a:pPr>
            <a:r>
              <a:rPr lang="da-DK" sz="1800" b="1" dirty="0">
                <a:latin typeface="+mn-lt"/>
              </a:rPr>
              <a:t>Konstatere hjertestop</a:t>
            </a:r>
            <a:r>
              <a:rPr lang="da-DK" sz="1600" b="1" dirty="0">
                <a:latin typeface="+mn-lt"/>
              </a:rPr>
              <a:t/>
            </a:r>
            <a:br>
              <a:rPr lang="da-DK" sz="1600" b="1" dirty="0">
                <a:latin typeface="+mn-lt"/>
              </a:rPr>
            </a:br>
            <a:endParaRPr lang="da-DK" sz="1600" dirty="0">
              <a:latin typeface="+mn-lt"/>
            </a:endParaRPr>
          </a:p>
          <a:p>
            <a:pPr marL="0" indent="0">
              <a:buNone/>
            </a:pPr>
            <a:r>
              <a:rPr lang="da-DK" sz="1800" b="1" dirty="0" smtClean="0">
                <a:latin typeface="+mn-lt"/>
              </a:rPr>
              <a:t>Sikre </a:t>
            </a:r>
            <a:r>
              <a:rPr lang="da-DK" sz="1800" b="1" dirty="0">
                <a:latin typeface="+mn-lt"/>
              </a:rPr>
              <a:t>frie luftveje</a:t>
            </a:r>
            <a:endParaRPr lang="da-DK" sz="1800" dirty="0">
              <a:latin typeface="+mn-lt"/>
            </a:endParaRPr>
          </a:p>
          <a:p>
            <a:pPr lvl="0">
              <a:buClr>
                <a:srgbClr val="575757"/>
              </a:buClr>
            </a:pPr>
            <a:r>
              <a:rPr lang="da-DK" sz="1400" dirty="0">
                <a:latin typeface="+mn-lt"/>
              </a:rPr>
              <a:t>Hovedkip og hage/kæbeløft</a:t>
            </a:r>
          </a:p>
          <a:p>
            <a:pPr lvl="0">
              <a:buClr>
                <a:srgbClr val="575757"/>
              </a:buClr>
            </a:pPr>
            <a:r>
              <a:rPr lang="da-DK" sz="1400" dirty="0" smtClean="0">
                <a:latin typeface="+mn-lt"/>
              </a:rPr>
              <a:t>Blokerede luftveje</a:t>
            </a:r>
            <a:r>
              <a:rPr lang="da-DK" sz="1400" dirty="0">
                <a:latin typeface="+mn-lt"/>
              </a:rPr>
              <a:t/>
            </a:r>
            <a:br>
              <a:rPr lang="da-DK" sz="1400" dirty="0">
                <a:latin typeface="+mn-lt"/>
              </a:rPr>
            </a:br>
            <a:endParaRPr lang="da-DK" sz="1400" dirty="0">
              <a:latin typeface="+mn-lt"/>
            </a:endParaRPr>
          </a:p>
          <a:p>
            <a:pPr marL="0" indent="0">
              <a:buNone/>
            </a:pPr>
            <a:r>
              <a:rPr lang="da-DK" sz="1800" b="1" dirty="0">
                <a:latin typeface="+mn-lt"/>
              </a:rPr>
              <a:t>Give hjertemassage til voksne og børn </a:t>
            </a:r>
            <a:endParaRPr lang="da-DK" sz="1800" dirty="0">
              <a:latin typeface="+mn-lt"/>
            </a:endParaRPr>
          </a:p>
          <a:p>
            <a:pPr lvl="0">
              <a:buClr>
                <a:srgbClr val="575757"/>
              </a:buClr>
            </a:pPr>
            <a:r>
              <a:rPr lang="da-DK" sz="1400" dirty="0">
                <a:solidFill>
                  <a:srgbClr val="575757"/>
                </a:solidFill>
                <a:latin typeface="+mn-lt"/>
              </a:rPr>
              <a:t>Tryksted, </a:t>
            </a:r>
            <a:r>
              <a:rPr lang="da-DK" sz="1400" dirty="0" smtClean="0">
                <a:solidFill>
                  <a:srgbClr val="575757"/>
                </a:solidFill>
                <a:latin typeface="+mn-lt"/>
              </a:rPr>
              <a:t>dybde og rytme </a:t>
            </a:r>
            <a:r>
              <a:rPr lang="da-DK" sz="1400" dirty="0">
                <a:latin typeface="+mn-lt"/>
              </a:rPr>
              <a:t/>
            </a:r>
            <a:br>
              <a:rPr lang="da-DK" sz="1400" dirty="0">
                <a:latin typeface="+mn-lt"/>
              </a:rPr>
            </a:br>
            <a:endParaRPr lang="da-DK" sz="1400" dirty="0">
              <a:latin typeface="+mn-lt"/>
            </a:endParaRPr>
          </a:p>
          <a:p>
            <a:pPr marL="0" indent="0">
              <a:buNone/>
            </a:pPr>
            <a:r>
              <a:rPr lang="da-DK" sz="1800" b="1" dirty="0">
                <a:latin typeface="+mn-lt"/>
              </a:rPr>
              <a:t>Give indblæsninger </a:t>
            </a:r>
            <a:endParaRPr lang="da-DK" sz="1800" dirty="0">
              <a:latin typeface="+mn-lt"/>
            </a:endParaRPr>
          </a:p>
          <a:p>
            <a:pPr lvl="0">
              <a:buClr>
                <a:srgbClr val="575757"/>
              </a:buClr>
            </a:pPr>
            <a:r>
              <a:rPr lang="da-DK" sz="1400" dirty="0">
                <a:latin typeface="+mn-lt"/>
              </a:rPr>
              <a:t>Mund til mund eller mund til næse</a:t>
            </a:r>
          </a:p>
          <a:p>
            <a:pPr lvl="0">
              <a:buClr>
                <a:srgbClr val="575757"/>
              </a:buClr>
            </a:pPr>
            <a:r>
              <a:rPr lang="da-DK" sz="1400" dirty="0">
                <a:latin typeface="+mn-lt"/>
              </a:rPr>
              <a:t>Dybde og </a:t>
            </a:r>
            <a:r>
              <a:rPr lang="da-DK" sz="1400" dirty="0" smtClean="0">
                <a:latin typeface="+mn-lt"/>
              </a:rPr>
              <a:t>rytme</a:t>
            </a:r>
            <a:r>
              <a:rPr lang="da-DK" sz="1400" dirty="0">
                <a:latin typeface="+mn-lt"/>
              </a:rPr>
              <a:t/>
            </a:r>
            <a:br>
              <a:rPr lang="da-DK" sz="1400" dirty="0">
                <a:latin typeface="+mn-lt"/>
              </a:rPr>
            </a:br>
            <a:endParaRPr lang="da-DK" sz="1400" dirty="0">
              <a:latin typeface="+mn-lt"/>
            </a:endParaRPr>
          </a:p>
          <a:p>
            <a:pPr marL="0" lvl="0" indent="0">
              <a:lnSpc>
                <a:spcPct val="100000"/>
              </a:lnSpc>
              <a:spcAft>
                <a:spcPts val="0"/>
              </a:spcAft>
              <a:buNone/>
            </a:pPr>
            <a:r>
              <a:rPr lang="da-DK" sz="1800" dirty="0" smtClean="0">
                <a:latin typeface="+mn-lt"/>
              </a:rPr>
              <a:t/>
            </a:r>
            <a:br>
              <a:rPr lang="da-DK" sz="1800" dirty="0" smtClean="0">
                <a:latin typeface="+mn-lt"/>
              </a:rPr>
            </a:br>
            <a:endParaRPr lang="da-DK" sz="1800" dirty="0" smtClean="0">
              <a:latin typeface="+mn-lt"/>
            </a:endParaRPr>
          </a:p>
          <a:p>
            <a:pPr marL="0" indent="0">
              <a:lnSpc>
                <a:spcPct val="100000"/>
              </a:lnSpc>
              <a:spcAft>
                <a:spcPts val="0"/>
              </a:spcAft>
              <a:buNone/>
            </a:pPr>
            <a:endParaRPr lang="da-DK" sz="1800" dirty="0" smtClean="0">
              <a:latin typeface="+mn-lt"/>
            </a:endParaRPr>
          </a:p>
          <a:p>
            <a:pPr marL="0" indent="0">
              <a:lnSpc>
                <a:spcPct val="100000"/>
              </a:lnSpc>
              <a:spcAft>
                <a:spcPts val="0"/>
              </a:spcAft>
              <a:buNone/>
            </a:pPr>
            <a:endParaRPr lang="da-DK" sz="1800" dirty="0" smtClean="0">
              <a:latin typeface="+mn-lt"/>
            </a:endParaRPr>
          </a:p>
          <a:p>
            <a:pPr marL="0" indent="0">
              <a:lnSpc>
                <a:spcPct val="100000"/>
              </a:lnSpc>
              <a:spcAft>
                <a:spcPts val="0"/>
              </a:spcAft>
              <a:buNone/>
            </a:pPr>
            <a:endParaRPr lang="da-DK" sz="1800" dirty="0" smtClean="0">
              <a:latin typeface="+mn-lt"/>
            </a:endParaRPr>
          </a:p>
          <a:p>
            <a:pPr mar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lvl="0" indent="0">
              <a:lnSpc>
                <a:spcPct val="100000"/>
              </a:lnSpc>
              <a:spcAft>
                <a:spcPts val="0"/>
              </a:spcAft>
              <a:buNone/>
            </a:pPr>
            <a:endParaRPr lang="da-DK" sz="1800" dirty="0" smtClean="0">
              <a:latin typeface="+mn-lt"/>
            </a:endParaRPr>
          </a:p>
          <a:p>
            <a:pPr marL="0" lvl="0" indent="0">
              <a:lnSpc>
                <a:spcPct val="100000"/>
              </a:lnSpc>
              <a:spcAft>
                <a:spcPts val="0"/>
              </a:spcAft>
              <a:buNone/>
            </a:pPr>
            <a:endParaRPr lang="da-DK" sz="1800" dirty="0">
              <a:latin typeface="+mn-lt"/>
            </a:endParaRPr>
          </a:p>
          <a:p>
            <a:pPr marL="0" indent="0">
              <a:lnSpc>
                <a:spcPct val="100000"/>
              </a:lnSpc>
              <a:spcAft>
                <a:spcPts val="0"/>
              </a:spcAft>
              <a:buNone/>
            </a:pPr>
            <a:r>
              <a:rPr lang="da-DK" sz="1800" dirty="0">
                <a:latin typeface="+mn-lt"/>
              </a:rPr>
              <a:t> </a:t>
            </a:r>
            <a:endParaRPr lang="da-DK" sz="1800" dirty="0">
              <a:latin typeface="+mn-lt"/>
              <a:ea typeface="Calibri"/>
              <a:cs typeface="Times New Roman"/>
            </a:endParaRPr>
          </a:p>
          <a:p>
            <a:pPr>
              <a:lnSpc>
                <a:spcPct val="100000"/>
              </a:lnSpc>
            </a:pPr>
            <a:endParaRPr lang="da-DK" sz="6600" dirty="0">
              <a:latin typeface="+mn-lt"/>
            </a:endParaRPr>
          </a:p>
        </p:txBody>
      </p:sp>
      <p:sp>
        <p:nvSpPr>
          <p:cNvPr id="13" name="Pladsholder til indhold 12"/>
          <p:cNvSpPr>
            <a:spLocks noGrp="1"/>
          </p:cNvSpPr>
          <p:nvPr>
            <p:ph sz="quarter" idx="11"/>
          </p:nvPr>
        </p:nvSpPr>
        <p:spPr>
          <a:xfrm>
            <a:off x="5331018" y="2090475"/>
            <a:ext cx="3711385" cy="4253108"/>
          </a:xfrm>
        </p:spPr>
        <p:txBody>
          <a:bodyPr/>
          <a:lstStyle/>
          <a:p>
            <a:pPr marL="0" indent="0">
              <a:buNone/>
            </a:pPr>
            <a:r>
              <a:rPr lang="da-DK" sz="1800" b="1" dirty="0" smtClean="0">
                <a:latin typeface="+mn-lt"/>
              </a:rPr>
              <a:t>Anvende hjertestarter (AED)</a:t>
            </a:r>
            <a:endParaRPr lang="da-DK" sz="1800" dirty="0">
              <a:latin typeface="+mn-lt"/>
            </a:endParaRPr>
          </a:p>
          <a:p>
            <a:pPr>
              <a:buClr>
                <a:srgbClr val="575757"/>
              </a:buClr>
            </a:pPr>
            <a:r>
              <a:rPr lang="da-DK" sz="1400" dirty="0">
                <a:latin typeface="+mn-lt"/>
              </a:rPr>
              <a:t>Placering af </a:t>
            </a:r>
            <a:r>
              <a:rPr lang="da-DK" sz="1400" dirty="0" smtClean="0">
                <a:latin typeface="+mn-lt"/>
              </a:rPr>
              <a:t>klistermærker med elektroder</a:t>
            </a:r>
            <a:endParaRPr lang="da-DK" sz="1400" dirty="0">
              <a:latin typeface="+mn-lt"/>
            </a:endParaRPr>
          </a:p>
          <a:p>
            <a:pPr>
              <a:buClr>
                <a:srgbClr val="575757"/>
              </a:buClr>
            </a:pPr>
            <a:r>
              <a:rPr lang="da-DK" sz="1400" dirty="0">
                <a:latin typeface="+mn-lt"/>
              </a:rPr>
              <a:t>Sikkerhed</a:t>
            </a:r>
            <a:br>
              <a:rPr lang="da-DK" sz="1400" dirty="0">
                <a:latin typeface="+mn-lt"/>
              </a:rPr>
            </a:br>
            <a:endParaRPr lang="da-DK" sz="1400" dirty="0">
              <a:latin typeface="+mn-lt"/>
            </a:endParaRPr>
          </a:p>
          <a:p>
            <a:pPr marL="0" indent="0">
              <a:buNone/>
            </a:pPr>
            <a:r>
              <a:rPr lang="da-DK" sz="1800" b="1" dirty="0" smtClean="0">
                <a:latin typeface="+mn-lt"/>
              </a:rPr>
              <a:t>Lægge patienten i stabilt sideleje</a:t>
            </a:r>
            <a:r>
              <a:rPr lang="da-DK" sz="1400" dirty="0">
                <a:latin typeface="+mn-lt"/>
              </a:rPr>
              <a:t/>
            </a:r>
            <a:br>
              <a:rPr lang="da-DK" sz="1400" dirty="0">
                <a:latin typeface="+mn-lt"/>
              </a:rPr>
            </a:br>
            <a:endParaRPr lang="da-DK" sz="1400" dirty="0">
              <a:latin typeface="+mn-lt"/>
            </a:endParaRPr>
          </a:p>
          <a:p>
            <a:pPr marL="0" indent="0">
              <a:buNone/>
            </a:pPr>
            <a:r>
              <a:rPr lang="da-DK" sz="1800" b="1" dirty="0" smtClean="0">
                <a:latin typeface="+mn-lt"/>
              </a:rPr>
              <a:t>Opsummere hvad du/I har gjort </a:t>
            </a:r>
            <a:endParaRPr lang="da-DK" sz="1800" dirty="0">
              <a:latin typeface="+mn-lt"/>
            </a:endParaRPr>
          </a:p>
          <a:p>
            <a:pPr marL="0" indent="0">
              <a:lnSpc>
                <a:spcPct val="100000"/>
              </a:lnSpc>
              <a:buNone/>
            </a:pPr>
            <a:endParaRPr lang="da-DK" sz="1400" b="0" dirty="0">
              <a:latin typeface="+mn-lt"/>
            </a:endParaRPr>
          </a:p>
        </p:txBody>
      </p:sp>
      <p:sp>
        <p:nvSpPr>
          <p:cNvPr id="3" name="Titel 2"/>
          <p:cNvSpPr>
            <a:spLocks noGrp="1"/>
          </p:cNvSpPr>
          <p:nvPr>
            <p:ph type="title"/>
          </p:nvPr>
        </p:nvSpPr>
        <p:spPr/>
        <p:txBody>
          <a:bodyPr>
            <a:normAutofit/>
          </a:bodyPr>
          <a:lstStyle/>
          <a:p>
            <a:r>
              <a:rPr lang="da-DK" b="1" dirty="0" smtClean="0"/>
              <a:t>Læringsudbytte HLR C </a:t>
            </a:r>
            <a:r>
              <a:rPr lang="da-DK" sz="2000" b="1" dirty="0" smtClean="0"/>
              <a:t>- fortsat </a:t>
            </a:r>
            <a:endParaRPr lang="da-DK" sz="2000" b="1" dirty="0"/>
          </a:p>
        </p:txBody>
      </p:sp>
    </p:spTree>
    <p:extLst>
      <p:ext uri="{BB962C8B-B14F-4D97-AF65-F5344CB8AC3E}">
        <p14:creationId xmlns:p14="http://schemas.microsoft.com/office/powerpoint/2010/main" val="196423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1" dirty="0" smtClean="0"/>
              <a:t>HLR C</a:t>
            </a:r>
            <a:endParaRPr lang="da-DK" b="1" dirty="0"/>
          </a:p>
        </p:txBody>
      </p:sp>
      <p:sp>
        <p:nvSpPr>
          <p:cNvPr id="4" name="Afrundet rektangel 3"/>
          <p:cNvSpPr/>
          <p:nvPr/>
        </p:nvSpPr>
        <p:spPr>
          <a:xfrm>
            <a:off x="1934122" y="2978671"/>
            <a:ext cx="6106067" cy="523564"/>
          </a:xfrm>
          <a:prstGeom prst="roundRect">
            <a:avLst/>
          </a:prstGeom>
          <a:no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smtClean="0">
                <a:solidFill>
                  <a:srgbClr val="575757"/>
                </a:solidFill>
              </a:rPr>
              <a:t>Vi gennemgår nu hvordan du skal gøre</a:t>
            </a:r>
            <a:endParaRPr lang="da-DK" sz="2000" b="1" dirty="0">
              <a:solidFill>
                <a:srgbClr val="575757"/>
              </a:solidFill>
            </a:endParaRPr>
          </a:p>
        </p:txBody>
      </p:sp>
    </p:spTree>
    <p:extLst>
      <p:ext uri="{BB962C8B-B14F-4D97-AF65-F5344CB8AC3E}">
        <p14:creationId xmlns:p14="http://schemas.microsoft.com/office/powerpoint/2010/main" val="218431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42966" y="648677"/>
            <a:ext cx="8689223" cy="665173"/>
          </a:xfrm>
        </p:spPr>
        <p:txBody>
          <a:bodyPr/>
          <a:lstStyle/>
          <a:p>
            <a:r>
              <a:rPr lang="da-DK" sz="3600" b="1" dirty="0" smtClean="0"/>
              <a:t>Hjertestop kræver hurtig handling </a:t>
            </a:r>
            <a:endParaRPr lang="da-DK" sz="3600" b="1" dirty="0"/>
          </a:p>
        </p:txBody>
      </p:sp>
      <p:pic>
        <p:nvPicPr>
          <p:cNvPr id="4" name="Picture 1" descr="F:\Overlevelseskaeden[1].jpg"/>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1377792" y="1869670"/>
            <a:ext cx="7412513" cy="313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frundet rektangel 4"/>
          <p:cNvSpPr/>
          <p:nvPr/>
        </p:nvSpPr>
        <p:spPr>
          <a:xfrm>
            <a:off x="871280" y="5633049"/>
            <a:ext cx="8358984" cy="595242"/>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da-DK" sz="2000" b="1" dirty="0" smtClean="0">
                <a:solidFill>
                  <a:srgbClr val="575757"/>
                </a:solidFill>
              </a:rPr>
              <a:t>Du skal starte overlevelseskæden</a:t>
            </a:r>
            <a:endParaRPr lang="da-DK" sz="2000" b="1" dirty="0">
              <a:solidFill>
                <a:srgbClr val="575757"/>
              </a:solidFill>
            </a:endParaRPr>
          </a:p>
        </p:txBody>
      </p:sp>
    </p:spTree>
    <p:extLst>
      <p:ext uri="{BB962C8B-B14F-4D97-AF65-F5344CB8AC3E}">
        <p14:creationId xmlns:p14="http://schemas.microsoft.com/office/powerpoint/2010/main" val="196123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1019374" y="1946290"/>
            <a:ext cx="3634595" cy="272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ladsholder til indhold 1"/>
          <p:cNvSpPr>
            <a:spLocks noGrp="1"/>
          </p:cNvSpPr>
          <p:nvPr>
            <p:ph sz="quarter" idx="11"/>
          </p:nvPr>
        </p:nvSpPr>
        <p:spPr>
          <a:xfrm>
            <a:off x="4781600" y="2031098"/>
            <a:ext cx="4664325" cy="4289392"/>
          </a:xfrm>
        </p:spPr>
        <p:txBody>
          <a:bodyPr/>
          <a:lstStyle/>
          <a:p>
            <a:pPr marL="0" indent="0">
              <a:buNone/>
            </a:pPr>
            <a:r>
              <a:rPr lang="da-DK" dirty="0" smtClean="0">
                <a:latin typeface="+mn-lt"/>
              </a:rPr>
              <a:t>Det er vigtigt at du tør</a:t>
            </a:r>
            <a:br>
              <a:rPr lang="da-DK" dirty="0" smtClean="0">
                <a:latin typeface="+mn-lt"/>
              </a:rPr>
            </a:br>
            <a:endParaRPr lang="da-DK" dirty="0">
              <a:latin typeface="+mn-lt"/>
            </a:endParaRPr>
          </a:p>
          <a:p>
            <a:r>
              <a:rPr lang="da-DK" sz="2000" b="0" dirty="0">
                <a:latin typeface="+mn-lt"/>
              </a:rPr>
              <a:t>V</a:t>
            </a:r>
            <a:r>
              <a:rPr lang="da-DK" sz="2000" b="0" dirty="0" smtClean="0">
                <a:latin typeface="+mn-lt"/>
              </a:rPr>
              <a:t>ære den røde kvinde eller mand, der går forrest og hurtigt sætter gang i Hjerte-Lunge-Redning</a:t>
            </a:r>
            <a:br>
              <a:rPr lang="da-DK" sz="2000" b="0" dirty="0" smtClean="0">
                <a:latin typeface="+mn-lt"/>
              </a:rPr>
            </a:br>
            <a:endParaRPr lang="da-DK" sz="2000" b="0" dirty="0">
              <a:latin typeface="+mn-lt"/>
            </a:endParaRPr>
          </a:p>
          <a:p>
            <a:r>
              <a:rPr lang="da-DK" sz="2000" b="0" dirty="0" smtClean="0">
                <a:latin typeface="+mn-lt"/>
              </a:rPr>
              <a:t>Være den hvide kvinde eller mand, der følger med og tilbyder hjælp</a:t>
            </a:r>
          </a:p>
          <a:p>
            <a:pPr marL="0" indent="0">
              <a:buNone/>
            </a:pPr>
            <a:endParaRPr lang="da-DK" dirty="0"/>
          </a:p>
        </p:txBody>
      </p:sp>
      <p:sp>
        <p:nvSpPr>
          <p:cNvPr id="3" name="Titel 2"/>
          <p:cNvSpPr>
            <a:spLocks noGrp="1"/>
          </p:cNvSpPr>
          <p:nvPr>
            <p:ph type="title"/>
          </p:nvPr>
        </p:nvSpPr>
        <p:spPr>
          <a:xfrm>
            <a:off x="842966" y="648677"/>
            <a:ext cx="8973894" cy="665173"/>
          </a:xfrm>
        </p:spPr>
        <p:txBody>
          <a:bodyPr/>
          <a:lstStyle/>
          <a:p>
            <a:r>
              <a:rPr lang="da-DK" sz="3600" b="1" dirty="0" smtClean="0"/>
              <a:t>Hjertestop kræver hurtig handling </a:t>
            </a:r>
            <a:r>
              <a:rPr lang="da-DK" sz="2000" b="1" dirty="0" smtClean="0"/>
              <a:t>- fortsat</a:t>
            </a:r>
            <a:endParaRPr lang="da-DK" sz="2000" b="1" dirty="0"/>
          </a:p>
        </p:txBody>
      </p:sp>
      <p:sp>
        <p:nvSpPr>
          <p:cNvPr id="5" name="Tekstboks 4"/>
          <p:cNvSpPr txBox="1"/>
          <p:nvPr/>
        </p:nvSpPr>
        <p:spPr>
          <a:xfrm>
            <a:off x="2165231" y="4991399"/>
            <a:ext cx="184731" cy="400110"/>
          </a:xfrm>
          <a:prstGeom prst="rect">
            <a:avLst/>
          </a:prstGeom>
          <a:noFill/>
        </p:spPr>
        <p:txBody>
          <a:bodyPr wrap="none" rtlCol="0">
            <a:spAutoFit/>
          </a:bodyPr>
          <a:lstStyle/>
          <a:p>
            <a:endParaRPr lang="da-DK" sz="2000" b="1" dirty="0">
              <a:solidFill>
                <a:srgbClr val="575757"/>
              </a:solidFill>
            </a:endParaRPr>
          </a:p>
        </p:txBody>
      </p:sp>
      <p:sp>
        <p:nvSpPr>
          <p:cNvPr id="6" name="Afrundet rektangel 5"/>
          <p:cNvSpPr/>
          <p:nvPr/>
        </p:nvSpPr>
        <p:spPr>
          <a:xfrm>
            <a:off x="871280" y="5633049"/>
            <a:ext cx="8358984" cy="595242"/>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da-DK" sz="2000" b="1" dirty="0" smtClean="0">
                <a:solidFill>
                  <a:srgbClr val="575757"/>
                </a:solidFill>
              </a:rPr>
              <a:t>Det eneste du kan gøre forkert er at gøre ingenting!</a:t>
            </a:r>
            <a:endParaRPr lang="da-DK" sz="2000" b="1" dirty="0">
              <a:solidFill>
                <a:srgbClr val="575757"/>
              </a:solidFill>
            </a:endParaRPr>
          </a:p>
        </p:txBody>
      </p:sp>
    </p:spTree>
    <p:extLst>
      <p:ext uri="{BB962C8B-B14F-4D97-AF65-F5344CB8AC3E}">
        <p14:creationId xmlns:p14="http://schemas.microsoft.com/office/powerpoint/2010/main" val="344806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quarter" idx="10"/>
          </p:nvPr>
        </p:nvSpPr>
        <p:spPr>
          <a:xfrm>
            <a:off x="845952" y="2048350"/>
            <a:ext cx="9013273" cy="4298358"/>
          </a:xfrm>
        </p:spPr>
        <p:txBody>
          <a:bodyPr/>
          <a:lstStyle/>
          <a:p>
            <a:pPr marL="0" indent="0">
              <a:buNone/>
            </a:pPr>
            <a:r>
              <a:rPr lang="da-DK" sz="2400" dirty="0" smtClean="0">
                <a:latin typeface="+mn-lt"/>
              </a:rPr>
              <a:t>Patienten </a:t>
            </a:r>
            <a:r>
              <a:rPr lang="da-DK" sz="2400" dirty="0">
                <a:latin typeface="+mn-lt"/>
              </a:rPr>
              <a:t>bliver pludselig livløs… </a:t>
            </a:r>
            <a:r>
              <a:rPr lang="da-DK" sz="1600" dirty="0">
                <a:latin typeface="+mn-lt"/>
              </a:rPr>
              <a:t/>
            </a:r>
            <a:br>
              <a:rPr lang="da-DK" sz="1600" dirty="0">
                <a:latin typeface="+mn-lt"/>
              </a:rPr>
            </a:br>
            <a:endParaRPr lang="da-DK" sz="2400" dirty="0">
              <a:latin typeface="+mn-lt"/>
            </a:endParaRPr>
          </a:p>
          <a:p>
            <a:pPr marL="457162" indent="-457162">
              <a:buFont typeface="+mj-lt"/>
              <a:buAutoNum type="arabicPeriod"/>
            </a:pPr>
            <a:r>
              <a:rPr lang="da-DK" sz="2000" b="0" dirty="0">
                <a:latin typeface="+mn-lt"/>
              </a:rPr>
              <a:t>Råb efter </a:t>
            </a:r>
            <a:r>
              <a:rPr lang="da-DK" sz="2000" b="0" dirty="0" smtClean="0">
                <a:latin typeface="+mn-lt"/>
              </a:rPr>
              <a:t>den </a:t>
            </a:r>
            <a:r>
              <a:rPr lang="da-DK" sz="2000" b="0" dirty="0">
                <a:latin typeface="+mn-lt"/>
              </a:rPr>
              <a:t>nærmeste </a:t>
            </a:r>
            <a:r>
              <a:rPr lang="da-DK" sz="2000" b="0" dirty="0" smtClean="0">
                <a:latin typeface="+mn-lt"/>
              </a:rPr>
              <a:t>person</a:t>
            </a:r>
            <a:endParaRPr lang="da-DK" sz="2000" b="0" dirty="0">
              <a:latin typeface="+mn-lt"/>
            </a:endParaRPr>
          </a:p>
          <a:p>
            <a:pPr marL="457162" indent="-457162">
              <a:buFont typeface="+mj-lt"/>
              <a:buAutoNum type="arabicPeriod"/>
            </a:pPr>
            <a:r>
              <a:rPr lang="da-DK" sz="2000" b="0" dirty="0">
                <a:latin typeface="+mn-lt"/>
              </a:rPr>
              <a:t>Se på uret </a:t>
            </a:r>
            <a:r>
              <a:rPr lang="da-DK" sz="2000" b="0" dirty="0" smtClean="0">
                <a:latin typeface="+mn-lt"/>
              </a:rPr>
              <a:t>og notér tidspunktet</a:t>
            </a:r>
            <a:endParaRPr lang="da-DK" sz="2000" b="0" dirty="0">
              <a:latin typeface="+mn-lt"/>
            </a:endParaRPr>
          </a:p>
          <a:p>
            <a:pPr marL="457162" indent="-457162">
              <a:buFont typeface="+mj-lt"/>
              <a:buAutoNum type="arabicPeriod"/>
            </a:pPr>
            <a:r>
              <a:rPr lang="da-DK" sz="2000" b="0" dirty="0">
                <a:latin typeface="+mn-lt"/>
              </a:rPr>
              <a:t>Tal højt eller råb til patienten – rusk patienten hvis der ikke er reaktion</a:t>
            </a:r>
          </a:p>
          <a:p>
            <a:pPr marL="457162" indent="-457162">
              <a:buFont typeface="+mj-lt"/>
              <a:buAutoNum type="arabicPeriod"/>
            </a:pPr>
            <a:r>
              <a:rPr lang="da-DK" sz="2000" b="0" dirty="0">
                <a:latin typeface="+mn-lt"/>
              </a:rPr>
              <a:t>Skab frie luftveje</a:t>
            </a:r>
          </a:p>
          <a:p>
            <a:pPr marL="457162" indent="-457162">
              <a:buFont typeface="+mj-lt"/>
              <a:buAutoNum type="arabicPeriod"/>
            </a:pPr>
            <a:r>
              <a:rPr lang="da-DK" sz="2000" b="0" dirty="0">
                <a:latin typeface="+mn-lt"/>
              </a:rPr>
              <a:t>Undersøg om der er normal vejtrækning</a:t>
            </a:r>
            <a:endParaRPr lang="da-DK" sz="2000" dirty="0">
              <a:latin typeface="+mn-lt"/>
            </a:endParaRPr>
          </a:p>
          <a:p>
            <a:pPr marL="0" indent="0">
              <a:buNone/>
            </a:pPr>
            <a:endParaRPr lang="da-DK" sz="2000" dirty="0">
              <a:latin typeface="+mn-lt"/>
            </a:endParaRPr>
          </a:p>
          <a:p>
            <a:pPr marL="0" indent="0">
              <a:buNone/>
            </a:pPr>
            <a:endParaRPr lang="da-DK" sz="2000" dirty="0">
              <a:latin typeface="+mn-lt"/>
            </a:endParaRPr>
          </a:p>
          <a:p>
            <a:pPr marL="457162" indent="-457162">
              <a:buFont typeface="+mj-lt"/>
              <a:buAutoNum type="arabicPeriod"/>
            </a:pPr>
            <a:endParaRPr lang="da-DK" sz="2000" dirty="0">
              <a:latin typeface="+mn-lt"/>
            </a:endParaRPr>
          </a:p>
          <a:p>
            <a:pPr marL="0" indent="0">
              <a:buNone/>
            </a:pPr>
            <a:endParaRPr lang="da-DK" sz="2000" dirty="0">
              <a:latin typeface="+mn-lt"/>
            </a:endParaRPr>
          </a:p>
          <a:p>
            <a:pPr marL="457162" indent="-457162">
              <a:buFont typeface="+mj-lt"/>
              <a:buAutoNum type="arabicPeriod"/>
            </a:pPr>
            <a:endParaRPr lang="da-DK" sz="2000" b="0" dirty="0">
              <a:latin typeface="+mn-lt"/>
            </a:endParaRPr>
          </a:p>
          <a:p>
            <a:pPr marL="0" indent="0">
              <a:buNone/>
            </a:pPr>
            <a:endParaRPr lang="da-DK" sz="2000" b="0" dirty="0">
              <a:latin typeface="+mn-lt"/>
            </a:endParaRPr>
          </a:p>
          <a:p>
            <a:pPr marL="0" indent="0">
              <a:buNone/>
            </a:pPr>
            <a:endParaRPr lang="da-DK" sz="2000" b="0" dirty="0">
              <a:latin typeface="+mn-lt"/>
            </a:endParaRPr>
          </a:p>
          <a:p>
            <a:pPr marL="0" indent="0">
              <a:buNone/>
            </a:pPr>
            <a:endParaRPr lang="da-DK" sz="2000" b="0" dirty="0">
              <a:latin typeface="+mn-lt"/>
            </a:endParaRPr>
          </a:p>
        </p:txBody>
      </p:sp>
      <p:sp>
        <p:nvSpPr>
          <p:cNvPr id="3" name="Titel 2"/>
          <p:cNvSpPr>
            <a:spLocks noGrp="1"/>
          </p:cNvSpPr>
          <p:nvPr>
            <p:ph type="title"/>
          </p:nvPr>
        </p:nvSpPr>
        <p:spPr/>
        <p:txBody>
          <a:bodyPr>
            <a:normAutofit/>
          </a:bodyPr>
          <a:lstStyle/>
          <a:p>
            <a:r>
              <a:rPr lang="da-DK" b="1" dirty="0" smtClean="0"/>
              <a:t>Konstatering af hjertestop</a:t>
            </a:r>
            <a:endParaRPr lang="da-DK" sz="2000" b="1" dirty="0"/>
          </a:p>
        </p:txBody>
      </p:sp>
      <p:sp>
        <p:nvSpPr>
          <p:cNvPr id="4" name="Afrundet rektangel 3"/>
          <p:cNvSpPr/>
          <p:nvPr/>
        </p:nvSpPr>
        <p:spPr>
          <a:xfrm>
            <a:off x="871280" y="5546784"/>
            <a:ext cx="8082939" cy="681507"/>
          </a:xfrm>
          <a:prstGeom prst="roundRect">
            <a:avLst/>
          </a:prstGeom>
          <a:solidFill>
            <a:schemeClr val="bg1"/>
          </a:solidFill>
          <a:ln w="28575">
            <a:solidFill>
              <a:srgbClr val="DC0048"/>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da-DK" sz="2000" b="1" dirty="0" smtClean="0">
                <a:solidFill>
                  <a:srgbClr val="575757"/>
                </a:solidFill>
              </a:rPr>
              <a:t>Hvordan skaber du frie luftveje og undersøger vejrtrækningen?</a:t>
            </a:r>
            <a:endParaRPr lang="da-DK" sz="2000" b="1" dirty="0">
              <a:solidFill>
                <a:srgbClr val="575757"/>
              </a:solidFill>
            </a:endParaRPr>
          </a:p>
        </p:txBody>
      </p:sp>
    </p:spTree>
    <p:extLst>
      <p:ext uri="{BB962C8B-B14F-4D97-AF65-F5344CB8AC3E}">
        <p14:creationId xmlns:p14="http://schemas.microsoft.com/office/powerpoint/2010/main" val="36587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S-Slidemaster-2018">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HS-Slidemaster-2018" id="{1C8AF686-14C5-384B-A8E2-70BE6994792B}" vid="{89F591B5-6DC4-EB4C-B5A1-713E930B565B}"/>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6E7C2726B9068469BF2B6ECBF6B85FD" ma:contentTypeVersion="0" ma:contentTypeDescription="Opret et nyt dokument." ma:contentTypeScope="" ma:versionID="b5e8beebc45ca43667ace7c8aecaedd5">
  <xsd:schema xmlns:xsd="http://www.w3.org/2001/XMLSchema" xmlns:xs="http://www.w3.org/2001/XMLSchema" xmlns:p="http://schemas.microsoft.com/office/2006/metadata/properties" targetNamespace="http://schemas.microsoft.com/office/2006/metadata/properties" ma:root="true" ma:fieldsID="ac504b555cbc0eb2a32092f08c35baa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011807-3E2F-467F-9982-258ECA3CB7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0B509A7-C7B0-499C-9EAF-CF531DB997C9}">
  <ds:schemaRefs>
    <ds:schemaRef ds:uri="http://schemas.microsoft.com/sharepoint/v3/contenttype/forms"/>
  </ds:schemaRefs>
</ds:datastoreItem>
</file>

<file path=customXml/itemProps3.xml><?xml version="1.0" encoding="utf-8"?>
<ds:datastoreItem xmlns:ds="http://schemas.openxmlformats.org/officeDocument/2006/customXml" ds:itemID="{DE7A348B-7031-478F-9237-9DA5868044AB}">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SHS-Slidemaster-2018</Template>
  <TotalTime>6613</TotalTime>
  <Words>1004</Words>
  <Application>Microsoft Office PowerPoint</Application>
  <PresentationFormat>Brugerdefineret</PresentationFormat>
  <Paragraphs>316</Paragraphs>
  <Slides>23</Slides>
  <Notes>22</Notes>
  <HiddenSlides>0</HiddenSlides>
  <MMClips>0</MMClips>
  <ScaleCrop>false</ScaleCrop>
  <HeadingPairs>
    <vt:vector size="4" baseType="variant">
      <vt:variant>
        <vt:lpstr>Tema</vt:lpstr>
      </vt:variant>
      <vt:variant>
        <vt:i4>1</vt:i4>
      </vt:variant>
      <vt:variant>
        <vt:lpstr>Diastitler</vt:lpstr>
      </vt:variant>
      <vt:variant>
        <vt:i4>23</vt:i4>
      </vt:variant>
    </vt:vector>
  </HeadingPairs>
  <TitlesOfParts>
    <vt:vector size="24" baseType="lpstr">
      <vt:lpstr>SHS-Slidemaster-2018</vt:lpstr>
      <vt:lpstr>Velkommen</vt:lpstr>
      <vt:lpstr>Kursusplan </vt:lpstr>
      <vt:lpstr>Læringsudbytte HLR C </vt:lpstr>
      <vt:lpstr>Læringsudbytte HLR C - fortsat </vt:lpstr>
      <vt:lpstr>Læringsudbytte HLR C - fortsat </vt:lpstr>
      <vt:lpstr>HLR C</vt:lpstr>
      <vt:lpstr>Hjertestop kræver hurtig handling </vt:lpstr>
      <vt:lpstr>Hjertestop kræver hurtig handling - fortsat</vt:lpstr>
      <vt:lpstr>Konstatering af hjertestop</vt:lpstr>
      <vt:lpstr>Konstatering af hjertestop - fortsat</vt:lpstr>
      <vt:lpstr>Alarmering</vt:lpstr>
      <vt:lpstr>Alarmering - fortsat</vt:lpstr>
      <vt:lpstr>Alarmering - fortsat</vt:lpstr>
      <vt:lpstr>Hjertemassage</vt:lpstr>
      <vt:lpstr>Indblæsninger</vt:lpstr>
      <vt:lpstr>Indblæsninger - fortsat </vt:lpstr>
      <vt:lpstr>Børn</vt:lpstr>
      <vt:lpstr>Hjertestarter (AED) </vt:lpstr>
      <vt:lpstr>Hjertestarter (AED) - fortsat</vt:lpstr>
      <vt:lpstr>Hjertestarter (AED) - fortsat</vt:lpstr>
      <vt:lpstr>Stabilt sideleje</vt:lpstr>
      <vt:lpstr>Når hjælpen ankommer</vt:lpstr>
      <vt:lpstr>Etiske overvejelser</vt:lpstr>
    </vt:vector>
  </TitlesOfParts>
  <Company>Region Syddanmark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Susanne Lebrecht</dc:creator>
  <cp:lastModifiedBy>Dorthe Eg Holm</cp:lastModifiedBy>
  <cp:revision>314</cp:revision>
  <cp:lastPrinted>2018-10-25T08:32:54Z</cp:lastPrinted>
  <dcterms:created xsi:type="dcterms:W3CDTF">2018-09-07T12:14:14Z</dcterms:created>
  <dcterms:modified xsi:type="dcterms:W3CDTF">2019-05-06T09:20:56Z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0x01010056E7C2726B9068469BF2B6ECBF6B85FD</vt:lpwstr>
  </property>
</Properties>
</file>